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sldIdLst>
    <p:sldId id="256" r:id="rId2"/>
    <p:sldId id="273" r:id="rId3"/>
    <p:sldId id="283" r:id="rId4"/>
    <p:sldId id="284" r:id="rId5"/>
    <p:sldId id="288" r:id="rId6"/>
    <p:sldId id="260" r:id="rId7"/>
    <p:sldId id="297" r:id="rId8"/>
    <p:sldId id="276" r:id="rId9"/>
    <p:sldId id="304" r:id="rId10"/>
    <p:sldId id="303" r:id="rId11"/>
    <p:sldId id="302" r:id="rId12"/>
    <p:sldId id="301" r:id="rId13"/>
    <p:sldId id="300" r:id="rId14"/>
    <p:sldId id="299" r:id="rId15"/>
    <p:sldId id="298" r:id="rId16"/>
    <p:sldId id="274" r:id="rId17"/>
    <p:sldId id="286" r:id="rId18"/>
    <p:sldId id="287" r:id="rId19"/>
    <p:sldId id="261" r:id="rId20"/>
    <p:sldId id="310" r:id="rId21"/>
    <p:sldId id="309" r:id="rId22"/>
    <p:sldId id="308" r:id="rId23"/>
    <p:sldId id="307" r:id="rId24"/>
    <p:sldId id="306" r:id="rId25"/>
    <p:sldId id="295" r:id="rId26"/>
    <p:sldId id="296" r:id="rId27"/>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B6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210" d="100"/>
          <a:sy n="210" d="100"/>
        </p:scale>
        <p:origin x="-1992" y="-21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470B989-7472-4643-A0F7-452F29234E28}" type="datetimeFigureOut">
              <a:rPr lang="de-DE" smtClean="0"/>
              <a:pPr/>
              <a:t>25.08.2020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0E36C0E-DC62-445B-9F07-EC6DA3BD6427}"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0E36C0E-DC62-445B-9F07-EC6DA3BD6427}" type="slidenum">
              <a:rPr lang="de-DE" smtClean="0"/>
              <a:pPr/>
              <a:t>8</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0E36C0E-DC62-445B-9F07-EC6DA3BD6427}" type="slidenum">
              <a:rPr lang="de-DE" smtClean="0"/>
              <a:pPr/>
              <a:t>9</a:t>
            </a:fld>
            <a:endParaRPr lang="de-DE"/>
          </a:p>
        </p:txBody>
      </p:sp>
    </p:spTree>
    <p:extLst>
      <p:ext uri="{BB962C8B-B14F-4D97-AF65-F5344CB8AC3E}">
        <p14:creationId xmlns:p14="http://schemas.microsoft.com/office/powerpoint/2010/main" val="348520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0E36C0E-DC62-445B-9F07-EC6DA3BD6427}" type="slidenum">
              <a:rPr lang="de-DE" smtClean="0"/>
              <a:pPr/>
              <a:t>10</a:t>
            </a:fld>
            <a:endParaRPr lang="de-DE"/>
          </a:p>
        </p:txBody>
      </p:sp>
    </p:spTree>
    <p:extLst>
      <p:ext uri="{BB962C8B-B14F-4D97-AF65-F5344CB8AC3E}">
        <p14:creationId xmlns:p14="http://schemas.microsoft.com/office/powerpoint/2010/main" val="191006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0E36C0E-DC62-445B-9F07-EC6DA3BD6427}" type="slidenum">
              <a:rPr lang="de-DE" smtClean="0"/>
              <a:pPr/>
              <a:t>11</a:t>
            </a:fld>
            <a:endParaRPr lang="de-DE"/>
          </a:p>
        </p:txBody>
      </p:sp>
    </p:spTree>
    <p:extLst>
      <p:ext uri="{BB962C8B-B14F-4D97-AF65-F5344CB8AC3E}">
        <p14:creationId xmlns:p14="http://schemas.microsoft.com/office/powerpoint/2010/main" val="65285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0E36C0E-DC62-445B-9F07-EC6DA3BD6427}" type="slidenum">
              <a:rPr lang="de-DE" smtClean="0"/>
              <a:pPr/>
              <a:t>12</a:t>
            </a:fld>
            <a:endParaRPr lang="de-DE"/>
          </a:p>
        </p:txBody>
      </p:sp>
    </p:spTree>
    <p:extLst>
      <p:ext uri="{BB962C8B-B14F-4D97-AF65-F5344CB8AC3E}">
        <p14:creationId xmlns:p14="http://schemas.microsoft.com/office/powerpoint/2010/main" val="266660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0E36C0E-DC62-445B-9F07-EC6DA3BD6427}" type="slidenum">
              <a:rPr lang="de-DE" smtClean="0"/>
              <a:pPr/>
              <a:t>13</a:t>
            </a:fld>
            <a:endParaRPr lang="de-DE"/>
          </a:p>
        </p:txBody>
      </p:sp>
    </p:spTree>
    <p:extLst>
      <p:ext uri="{BB962C8B-B14F-4D97-AF65-F5344CB8AC3E}">
        <p14:creationId xmlns:p14="http://schemas.microsoft.com/office/powerpoint/2010/main" val="260342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0E36C0E-DC62-445B-9F07-EC6DA3BD6427}" type="slidenum">
              <a:rPr lang="de-DE" smtClean="0"/>
              <a:pPr/>
              <a:t>14</a:t>
            </a:fld>
            <a:endParaRPr lang="de-DE"/>
          </a:p>
        </p:txBody>
      </p:sp>
    </p:spTree>
    <p:extLst>
      <p:ext uri="{BB962C8B-B14F-4D97-AF65-F5344CB8AC3E}">
        <p14:creationId xmlns:p14="http://schemas.microsoft.com/office/powerpoint/2010/main" val="263851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0E36C0E-DC62-445B-9F07-EC6DA3BD6427}" type="slidenum">
              <a:rPr lang="de-DE" smtClean="0"/>
              <a:pPr/>
              <a:t>15</a:t>
            </a:fld>
            <a:endParaRPr lang="de-DE"/>
          </a:p>
        </p:txBody>
      </p:sp>
    </p:spTree>
    <p:extLst>
      <p:ext uri="{BB962C8B-B14F-4D97-AF65-F5344CB8AC3E}">
        <p14:creationId xmlns:p14="http://schemas.microsoft.com/office/powerpoint/2010/main" val="327118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pPr/>
              <a:t>25.08.2020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pPr/>
              <a:t>25.08.2020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tumblr feld.jpg"/>
          <p:cNvPicPr>
            <a:picLocks noChangeAspect="1"/>
          </p:cNvPicPr>
          <p:nvPr/>
        </p:nvPicPr>
        <p:blipFill>
          <a:blip r:embed="rId2"/>
          <a:srcRect l="11196" t="6870" b="19848"/>
          <a:stretch>
            <a:fillRect/>
          </a:stretch>
        </p:blipFill>
        <p:spPr>
          <a:xfrm>
            <a:off x="-428660" y="0"/>
            <a:ext cx="6232934" cy="6858000"/>
          </a:xfrm>
          <a:prstGeom prst="rect">
            <a:avLst/>
          </a:prstGeom>
        </p:spPr>
      </p:pic>
      <p:sp>
        <p:nvSpPr>
          <p:cNvPr id="13" name="Gleichschenkliges Dreieck 12"/>
          <p:cNvSpPr/>
          <p:nvPr/>
        </p:nvSpPr>
        <p:spPr>
          <a:xfrm>
            <a:off x="4000496" y="1714488"/>
            <a:ext cx="2786082" cy="2428868"/>
          </a:xfrm>
          <a:prstGeom prst="triangle">
            <a:avLst>
              <a:gd name="adj" fmla="val 4942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Gleichschenkliges Dreieck 15"/>
          <p:cNvSpPr/>
          <p:nvPr/>
        </p:nvSpPr>
        <p:spPr>
          <a:xfrm rot="10800000">
            <a:off x="4000496" y="4143380"/>
            <a:ext cx="2786082" cy="2928958"/>
          </a:xfrm>
          <a:prstGeom prst="triangle">
            <a:avLst>
              <a:gd name="adj" fmla="val 4924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Gleichschenkliges Dreieck 16"/>
          <p:cNvSpPr/>
          <p:nvPr/>
        </p:nvSpPr>
        <p:spPr>
          <a:xfrm>
            <a:off x="2500298" y="4071942"/>
            <a:ext cx="2928958" cy="2786058"/>
          </a:xfrm>
          <a:prstGeom prst="triangle">
            <a:avLst>
              <a:gd name="adj" fmla="val 51474"/>
            </a:avLst>
          </a:prstGeom>
          <a:solidFill>
            <a:srgbClr val="5EB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Gleichschenkliges Dreieck 17"/>
          <p:cNvSpPr/>
          <p:nvPr/>
        </p:nvSpPr>
        <p:spPr>
          <a:xfrm rot="10800000">
            <a:off x="2571736" y="0"/>
            <a:ext cx="2928958" cy="2786058"/>
          </a:xfrm>
          <a:prstGeom prst="triangle">
            <a:avLst>
              <a:gd name="adj" fmla="val 51474"/>
            </a:avLst>
          </a:prstGeom>
          <a:solidFill>
            <a:srgbClr val="5EB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Gleichschenkliges Dreieck 19"/>
          <p:cNvSpPr/>
          <p:nvPr/>
        </p:nvSpPr>
        <p:spPr>
          <a:xfrm rot="320767">
            <a:off x="5020084" y="-71910"/>
            <a:ext cx="928694" cy="11430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rot="19654157">
            <a:off x="5382798" y="190565"/>
            <a:ext cx="2571768" cy="250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rot="17886791">
            <a:off x="5736177" y="5218563"/>
            <a:ext cx="2571768" cy="250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3214678" y="2714620"/>
            <a:ext cx="5929322" cy="92869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a:solidFill>
                  <a:schemeClr val="bg1"/>
                </a:solidFill>
                <a:latin typeface="Abadi MT Condensed" pitchFamily="34" charset="0"/>
              </a:rPr>
              <a:t>Young Carer Hilfe</a:t>
            </a:r>
          </a:p>
        </p:txBody>
      </p:sp>
      <p:sp>
        <p:nvSpPr>
          <p:cNvPr id="26" name="Textfeld 25"/>
          <p:cNvSpPr txBox="1"/>
          <p:nvPr/>
        </p:nvSpPr>
        <p:spPr>
          <a:xfrm>
            <a:off x="5429256" y="357166"/>
            <a:ext cx="3000396" cy="646331"/>
          </a:xfrm>
          <a:prstGeom prst="rect">
            <a:avLst/>
          </a:prstGeom>
          <a:noFill/>
        </p:spPr>
        <p:txBody>
          <a:bodyPr wrap="square" rtlCol="0">
            <a:spAutoFit/>
          </a:bodyPr>
          <a:lstStyle/>
          <a:p>
            <a:r>
              <a:rPr lang="de-DE" sz="3600" b="1" dirty="0">
                <a:latin typeface="Abadi MT Condensed" pitchFamily="34" charset="0"/>
              </a:rPr>
              <a:t>Young Carer –</a:t>
            </a:r>
          </a:p>
        </p:txBody>
      </p:sp>
      <p:sp>
        <p:nvSpPr>
          <p:cNvPr id="27" name="Textfeld 26"/>
          <p:cNvSpPr txBox="1"/>
          <p:nvPr/>
        </p:nvSpPr>
        <p:spPr>
          <a:xfrm>
            <a:off x="5500694" y="928670"/>
            <a:ext cx="3071834" cy="707886"/>
          </a:xfrm>
          <a:prstGeom prst="rect">
            <a:avLst/>
          </a:prstGeom>
          <a:noFill/>
        </p:spPr>
        <p:txBody>
          <a:bodyPr wrap="square" rtlCol="0">
            <a:spAutoFit/>
          </a:bodyPr>
          <a:lstStyle/>
          <a:p>
            <a:r>
              <a:rPr lang="de-DE" sz="2000" dirty="0">
                <a:latin typeface="Abadi MT Condensed" pitchFamily="34" charset="0"/>
              </a:rPr>
              <a:t>Kinder mit erkrankten Angehörigen</a:t>
            </a:r>
          </a:p>
        </p:txBody>
      </p:sp>
      <p:sp>
        <p:nvSpPr>
          <p:cNvPr id="28" name="Textfeld 27"/>
          <p:cNvSpPr txBox="1"/>
          <p:nvPr/>
        </p:nvSpPr>
        <p:spPr>
          <a:xfrm>
            <a:off x="5572132" y="1785926"/>
            <a:ext cx="3357586" cy="830997"/>
          </a:xfrm>
          <a:prstGeom prst="rect">
            <a:avLst/>
          </a:prstGeom>
          <a:noFill/>
        </p:spPr>
        <p:txBody>
          <a:bodyPr wrap="square" rtlCol="0">
            <a:spAutoFit/>
          </a:bodyPr>
          <a:lstStyle/>
          <a:p>
            <a:pPr algn="ctr"/>
            <a:r>
              <a:rPr lang="de-DE" sz="2400" dirty="0">
                <a:latin typeface="Abadi MT Condensed" pitchFamily="34" charset="0"/>
              </a:rPr>
              <a:t>So kann unsere Schule helfen!</a:t>
            </a:r>
          </a:p>
        </p:txBody>
      </p:sp>
      <p:sp>
        <p:nvSpPr>
          <p:cNvPr id="29" name="Textfeld 28"/>
          <p:cNvSpPr txBox="1"/>
          <p:nvPr/>
        </p:nvSpPr>
        <p:spPr>
          <a:xfrm>
            <a:off x="5868144" y="6237312"/>
            <a:ext cx="3071834" cy="400110"/>
          </a:xfrm>
          <a:prstGeom prst="rect">
            <a:avLst/>
          </a:prstGeom>
          <a:noFill/>
        </p:spPr>
        <p:txBody>
          <a:bodyPr wrap="square" rtlCol="0">
            <a:spAutoFit/>
          </a:bodyPr>
          <a:lstStyle/>
          <a:p>
            <a:pPr algn="r"/>
            <a:r>
              <a:rPr lang="de-DE" sz="2000" dirty="0">
                <a:latin typeface="Abadi MT Condensed" pitchFamily="34" charset="0"/>
              </a:rPr>
              <a:t>www.young-carer-hilfe.de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Was machen Young Carer?</a:t>
            </a:r>
          </a:p>
        </p:txBody>
      </p:sp>
      <p:pic>
        <p:nvPicPr>
          <p:cNvPr id="3" name="Grafik 2" descr="1562761919593.jpg"/>
          <p:cNvPicPr>
            <a:picLocks noChangeAspect="1"/>
          </p:cNvPicPr>
          <p:nvPr/>
        </p:nvPicPr>
        <p:blipFill>
          <a:blip r:embed="rId3">
            <a:lum contrast="10000"/>
          </a:blip>
          <a:srcRect t="5602" b="17087"/>
          <a:stretch>
            <a:fillRect/>
          </a:stretch>
        </p:blipFill>
        <p:spPr>
          <a:xfrm>
            <a:off x="285720" y="357166"/>
            <a:ext cx="8501090" cy="4929222"/>
          </a:xfrm>
          <a:prstGeom prst="rect">
            <a:avLst/>
          </a:prstGeom>
        </p:spPr>
      </p:pic>
      <p:sp>
        <p:nvSpPr>
          <p:cNvPr id="5" name="Rechteck 4"/>
          <p:cNvSpPr/>
          <p:nvPr/>
        </p:nvSpPr>
        <p:spPr>
          <a:xfrm>
            <a:off x="0" y="0"/>
            <a:ext cx="485775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latin typeface="Abadi MT Condensed" pitchFamily="34" charset="0"/>
              </a:rPr>
              <a:t>Young Carer in der Schule</a:t>
            </a:r>
          </a:p>
        </p:txBody>
      </p:sp>
      <p:sp>
        <p:nvSpPr>
          <p:cNvPr id="6" name="Ellipse 5"/>
          <p:cNvSpPr/>
          <p:nvPr/>
        </p:nvSpPr>
        <p:spPr>
          <a:xfrm>
            <a:off x="214282" y="3571876"/>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Müdigkeit</a:t>
            </a:r>
          </a:p>
        </p:txBody>
      </p:sp>
      <p:sp>
        <p:nvSpPr>
          <p:cNvPr id="7" name="Rechteck 6"/>
          <p:cNvSpPr/>
          <p:nvPr/>
        </p:nvSpPr>
        <p:spPr>
          <a:xfrm>
            <a:off x="0" y="5286388"/>
            <a:ext cx="9144000" cy="15716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Warnsignale in der Schule</a:t>
            </a:r>
          </a:p>
        </p:txBody>
      </p:sp>
      <p:sp>
        <p:nvSpPr>
          <p:cNvPr id="8" name="Ellipse 7"/>
          <p:cNvSpPr/>
          <p:nvPr/>
        </p:nvSpPr>
        <p:spPr>
          <a:xfrm>
            <a:off x="1000100" y="1857364"/>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Häufige </a:t>
            </a:r>
            <a:r>
              <a:rPr lang="de-DE" dirty="0" err="1">
                <a:solidFill>
                  <a:schemeClr val="accent1">
                    <a:lumMod val="50000"/>
                  </a:schemeClr>
                </a:solidFill>
                <a:latin typeface="Abadi MT Condensed" pitchFamily="34" charset="0"/>
              </a:rPr>
              <a:t>Verspät-ung</a:t>
            </a:r>
            <a:endParaRPr lang="de-DE" dirty="0">
              <a:solidFill>
                <a:schemeClr val="accent1">
                  <a:lumMod val="50000"/>
                </a:schemeClr>
              </a:solidFill>
              <a:latin typeface="Abadi MT Condensed" pitchFamily="34" charset="0"/>
            </a:endParaRPr>
          </a:p>
        </p:txBody>
      </p:sp>
    </p:spTree>
    <p:extLst>
      <p:ext uri="{BB962C8B-B14F-4D97-AF65-F5344CB8AC3E}">
        <p14:creationId xmlns:p14="http://schemas.microsoft.com/office/powerpoint/2010/main" val="417366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Was machen Young Carer?</a:t>
            </a:r>
          </a:p>
        </p:txBody>
      </p:sp>
      <p:pic>
        <p:nvPicPr>
          <p:cNvPr id="3" name="Grafik 2" descr="1562761919593.jpg"/>
          <p:cNvPicPr>
            <a:picLocks noChangeAspect="1"/>
          </p:cNvPicPr>
          <p:nvPr/>
        </p:nvPicPr>
        <p:blipFill>
          <a:blip r:embed="rId3">
            <a:lum contrast="10000"/>
          </a:blip>
          <a:srcRect t="5602" b="17087"/>
          <a:stretch>
            <a:fillRect/>
          </a:stretch>
        </p:blipFill>
        <p:spPr>
          <a:xfrm>
            <a:off x="285720" y="357166"/>
            <a:ext cx="8501090" cy="4929222"/>
          </a:xfrm>
          <a:prstGeom prst="rect">
            <a:avLst/>
          </a:prstGeom>
        </p:spPr>
      </p:pic>
      <p:sp>
        <p:nvSpPr>
          <p:cNvPr id="5" name="Rechteck 4"/>
          <p:cNvSpPr/>
          <p:nvPr/>
        </p:nvSpPr>
        <p:spPr>
          <a:xfrm>
            <a:off x="0" y="0"/>
            <a:ext cx="485775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latin typeface="Abadi MT Condensed" pitchFamily="34" charset="0"/>
              </a:rPr>
              <a:t>Young Carer in der Schule</a:t>
            </a:r>
          </a:p>
        </p:txBody>
      </p:sp>
      <p:sp>
        <p:nvSpPr>
          <p:cNvPr id="6" name="Ellipse 5"/>
          <p:cNvSpPr/>
          <p:nvPr/>
        </p:nvSpPr>
        <p:spPr>
          <a:xfrm>
            <a:off x="214282" y="3571876"/>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Müdigkeit</a:t>
            </a:r>
          </a:p>
        </p:txBody>
      </p:sp>
      <p:sp>
        <p:nvSpPr>
          <p:cNvPr id="7" name="Rechteck 6"/>
          <p:cNvSpPr/>
          <p:nvPr/>
        </p:nvSpPr>
        <p:spPr>
          <a:xfrm>
            <a:off x="0" y="5286388"/>
            <a:ext cx="9144000" cy="15716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Warnsignale in der Schule</a:t>
            </a:r>
          </a:p>
        </p:txBody>
      </p:sp>
      <p:sp>
        <p:nvSpPr>
          <p:cNvPr id="8" name="Ellipse 7"/>
          <p:cNvSpPr/>
          <p:nvPr/>
        </p:nvSpPr>
        <p:spPr>
          <a:xfrm>
            <a:off x="1000100" y="1857364"/>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Häufige </a:t>
            </a:r>
            <a:r>
              <a:rPr lang="de-DE" dirty="0" err="1">
                <a:solidFill>
                  <a:schemeClr val="accent1">
                    <a:lumMod val="50000"/>
                  </a:schemeClr>
                </a:solidFill>
                <a:latin typeface="Abadi MT Condensed" pitchFamily="34" charset="0"/>
              </a:rPr>
              <a:t>Verspät-ung</a:t>
            </a:r>
            <a:endParaRPr lang="de-DE" dirty="0">
              <a:solidFill>
                <a:schemeClr val="accent1">
                  <a:lumMod val="50000"/>
                </a:schemeClr>
              </a:solidFill>
              <a:latin typeface="Abadi MT Condensed" pitchFamily="34" charset="0"/>
            </a:endParaRPr>
          </a:p>
        </p:txBody>
      </p:sp>
      <p:sp>
        <p:nvSpPr>
          <p:cNvPr id="9" name="Ellipse 8"/>
          <p:cNvSpPr/>
          <p:nvPr/>
        </p:nvSpPr>
        <p:spPr>
          <a:xfrm>
            <a:off x="2643174" y="785794"/>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Fehlende </a:t>
            </a:r>
            <a:r>
              <a:rPr lang="de-DE" sz="1600" dirty="0">
                <a:solidFill>
                  <a:schemeClr val="accent1">
                    <a:lumMod val="50000"/>
                  </a:schemeClr>
                </a:solidFill>
                <a:latin typeface="Abadi MT Condensed" pitchFamily="34" charset="0"/>
              </a:rPr>
              <a:t>Haus-aufgaben</a:t>
            </a:r>
          </a:p>
        </p:txBody>
      </p:sp>
    </p:spTree>
    <p:extLst>
      <p:ext uri="{BB962C8B-B14F-4D97-AF65-F5344CB8AC3E}">
        <p14:creationId xmlns:p14="http://schemas.microsoft.com/office/powerpoint/2010/main" val="421301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Was machen Young Carer?</a:t>
            </a:r>
          </a:p>
        </p:txBody>
      </p:sp>
      <p:pic>
        <p:nvPicPr>
          <p:cNvPr id="3" name="Grafik 2" descr="1562761919593.jpg"/>
          <p:cNvPicPr>
            <a:picLocks noChangeAspect="1"/>
          </p:cNvPicPr>
          <p:nvPr/>
        </p:nvPicPr>
        <p:blipFill>
          <a:blip r:embed="rId3">
            <a:lum contrast="10000"/>
          </a:blip>
          <a:srcRect t="5602" b="17087"/>
          <a:stretch>
            <a:fillRect/>
          </a:stretch>
        </p:blipFill>
        <p:spPr>
          <a:xfrm>
            <a:off x="285720" y="357166"/>
            <a:ext cx="8501090" cy="4929222"/>
          </a:xfrm>
          <a:prstGeom prst="rect">
            <a:avLst/>
          </a:prstGeom>
        </p:spPr>
      </p:pic>
      <p:sp>
        <p:nvSpPr>
          <p:cNvPr id="5" name="Rechteck 4"/>
          <p:cNvSpPr/>
          <p:nvPr/>
        </p:nvSpPr>
        <p:spPr>
          <a:xfrm>
            <a:off x="0" y="0"/>
            <a:ext cx="485775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latin typeface="Abadi MT Condensed" pitchFamily="34" charset="0"/>
              </a:rPr>
              <a:t>Young Carer in der Schule</a:t>
            </a:r>
          </a:p>
        </p:txBody>
      </p:sp>
      <p:sp>
        <p:nvSpPr>
          <p:cNvPr id="6" name="Ellipse 5"/>
          <p:cNvSpPr/>
          <p:nvPr/>
        </p:nvSpPr>
        <p:spPr>
          <a:xfrm>
            <a:off x="214282" y="3571876"/>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Müdigkeit</a:t>
            </a:r>
          </a:p>
        </p:txBody>
      </p:sp>
      <p:sp>
        <p:nvSpPr>
          <p:cNvPr id="7" name="Rechteck 6"/>
          <p:cNvSpPr/>
          <p:nvPr/>
        </p:nvSpPr>
        <p:spPr>
          <a:xfrm>
            <a:off x="0" y="5286388"/>
            <a:ext cx="9144000" cy="15716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Warnsignale in der Schule</a:t>
            </a:r>
          </a:p>
        </p:txBody>
      </p:sp>
      <p:sp>
        <p:nvSpPr>
          <p:cNvPr id="8" name="Ellipse 7"/>
          <p:cNvSpPr/>
          <p:nvPr/>
        </p:nvSpPr>
        <p:spPr>
          <a:xfrm>
            <a:off x="1000100" y="1857364"/>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Häufige </a:t>
            </a:r>
            <a:r>
              <a:rPr lang="de-DE" dirty="0" err="1">
                <a:solidFill>
                  <a:schemeClr val="accent1">
                    <a:lumMod val="50000"/>
                  </a:schemeClr>
                </a:solidFill>
                <a:latin typeface="Abadi MT Condensed" pitchFamily="34" charset="0"/>
              </a:rPr>
              <a:t>Verspät-ung</a:t>
            </a:r>
            <a:endParaRPr lang="de-DE" dirty="0">
              <a:solidFill>
                <a:schemeClr val="accent1">
                  <a:lumMod val="50000"/>
                </a:schemeClr>
              </a:solidFill>
              <a:latin typeface="Abadi MT Condensed" pitchFamily="34" charset="0"/>
            </a:endParaRPr>
          </a:p>
        </p:txBody>
      </p:sp>
      <p:sp>
        <p:nvSpPr>
          <p:cNvPr id="9" name="Ellipse 8"/>
          <p:cNvSpPr/>
          <p:nvPr/>
        </p:nvSpPr>
        <p:spPr>
          <a:xfrm>
            <a:off x="2643174" y="785794"/>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Fehlende </a:t>
            </a:r>
            <a:r>
              <a:rPr lang="de-DE" sz="1600" dirty="0">
                <a:solidFill>
                  <a:schemeClr val="accent1">
                    <a:lumMod val="50000"/>
                  </a:schemeClr>
                </a:solidFill>
                <a:latin typeface="Abadi MT Condensed" pitchFamily="34" charset="0"/>
              </a:rPr>
              <a:t>Haus-aufgaben</a:t>
            </a:r>
          </a:p>
        </p:txBody>
      </p:sp>
      <p:sp>
        <p:nvSpPr>
          <p:cNvPr id="10" name="Ellipse 9"/>
          <p:cNvSpPr/>
          <p:nvPr/>
        </p:nvSpPr>
        <p:spPr>
          <a:xfrm>
            <a:off x="4786314" y="785794"/>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Sozialer Rückzug</a:t>
            </a:r>
            <a:endParaRPr lang="de-DE" sz="1600" dirty="0">
              <a:solidFill>
                <a:schemeClr val="accent1">
                  <a:lumMod val="50000"/>
                </a:schemeClr>
              </a:solidFill>
              <a:latin typeface="Abadi MT Condensed" pitchFamily="34" charset="0"/>
            </a:endParaRPr>
          </a:p>
        </p:txBody>
      </p:sp>
    </p:spTree>
    <p:extLst>
      <p:ext uri="{BB962C8B-B14F-4D97-AF65-F5344CB8AC3E}">
        <p14:creationId xmlns:p14="http://schemas.microsoft.com/office/powerpoint/2010/main" val="43717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Was machen Young Carer?</a:t>
            </a:r>
          </a:p>
        </p:txBody>
      </p:sp>
      <p:pic>
        <p:nvPicPr>
          <p:cNvPr id="3" name="Grafik 2" descr="1562761919593.jpg"/>
          <p:cNvPicPr>
            <a:picLocks noChangeAspect="1"/>
          </p:cNvPicPr>
          <p:nvPr/>
        </p:nvPicPr>
        <p:blipFill>
          <a:blip r:embed="rId3">
            <a:lum contrast="10000"/>
          </a:blip>
          <a:srcRect t="5602" b="17087"/>
          <a:stretch>
            <a:fillRect/>
          </a:stretch>
        </p:blipFill>
        <p:spPr>
          <a:xfrm>
            <a:off x="285720" y="357166"/>
            <a:ext cx="8501090" cy="4929222"/>
          </a:xfrm>
          <a:prstGeom prst="rect">
            <a:avLst/>
          </a:prstGeom>
        </p:spPr>
      </p:pic>
      <p:sp>
        <p:nvSpPr>
          <p:cNvPr id="5" name="Rechteck 4"/>
          <p:cNvSpPr/>
          <p:nvPr/>
        </p:nvSpPr>
        <p:spPr>
          <a:xfrm>
            <a:off x="0" y="0"/>
            <a:ext cx="485775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latin typeface="Abadi MT Condensed" pitchFamily="34" charset="0"/>
              </a:rPr>
              <a:t>Young Carer in der Schule</a:t>
            </a:r>
          </a:p>
        </p:txBody>
      </p:sp>
      <p:sp>
        <p:nvSpPr>
          <p:cNvPr id="6" name="Ellipse 5"/>
          <p:cNvSpPr/>
          <p:nvPr/>
        </p:nvSpPr>
        <p:spPr>
          <a:xfrm>
            <a:off x="214282" y="3571876"/>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Müdigkeit</a:t>
            </a:r>
          </a:p>
        </p:txBody>
      </p:sp>
      <p:sp>
        <p:nvSpPr>
          <p:cNvPr id="7" name="Rechteck 6"/>
          <p:cNvSpPr/>
          <p:nvPr/>
        </p:nvSpPr>
        <p:spPr>
          <a:xfrm>
            <a:off x="0" y="5286388"/>
            <a:ext cx="9144000" cy="15716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Warnsignale in der Schule</a:t>
            </a:r>
          </a:p>
        </p:txBody>
      </p:sp>
      <p:sp>
        <p:nvSpPr>
          <p:cNvPr id="8" name="Ellipse 7"/>
          <p:cNvSpPr/>
          <p:nvPr/>
        </p:nvSpPr>
        <p:spPr>
          <a:xfrm>
            <a:off x="1000100" y="1857364"/>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Häufige </a:t>
            </a:r>
            <a:r>
              <a:rPr lang="de-DE" dirty="0" err="1">
                <a:solidFill>
                  <a:schemeClr val="accent1">
                    <a:lumMod val="50000"/>
                  </a:schemeClr>
                </a:solidFill>
                <a:latin typeface="Abadi MT Condensed" pitchFamily="34" charset="0"/>
              </a:rPr>
              <a:t>Verspät-ung</a:t>
            </a:r>
            <a:endParaRPr lang="de-DE" dirty="0">
              <a:solidFill>
                <a:schemeClr val="accent1">
                  <a:lumMod val="50000"/>
                </a:schemeClr>
              </a:solidFill>
              <a:latin typeface="Abadi MT Condensed" pitchFamily="34" charset="0"/>
            </a:endParaRPr>
          </a:p>
        </p:txBody>
      </p:sp>
      <p:sp>
        <p:nvSpPr>
          <p:cNvPr id="9" name="Ellipse 8"/>
          <p:cNvSpPr/>
          <p:nvPr/>
        </p:nvSpPr>
        <p:spPr>
          <a:xfrm>
            <a:off x="2643174" y="785794"/>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Fehlende </a:t>
            </a:r>
            <a:r>
              <a:rPr lang="de-DE" sz="1600" dirty="0">
                <a:solidFill>
                  <a:schemeClr val="accent1">
                    <a:lumMod val="50000"/>
                  </a:schemeClr>
                </a:solidFill>
                <a:latin typeface="Abadi MT Condensed" pitchFamily="34" charset="0"/>
              </a:rPr>
              <a:t>Haus-aufgaben</a:t>
            </a:r>
          </a:p>
        </p:txBody>
      </p:sp>
      <p:sp>
        <p:nvSpPr>
          <p:cNvPr id="10" name="Ellipse 9"/>
          <p:cNvSpPr/>
          <p:nvPr/>
        </p:nvSpPr>
        <p:spPr>
          <a:xfrm>
            <a:off x="4786314" y="785794"/>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Sozialer Rückzug</a:t>
            </a:r>
            <a:endParaRPr lang="de-DE" sz="1600" dirty="0">
              <a:solidFill>
                <a:schemeClr val="accent1">
                  <a:lumMod val="50000"/>
                </a:schemeClr>
              </a:solidFill>
              <a:latin typeface="Abadi MT Condensed" pitchFamily="34" charset="0"/>
            </a:endParaRPr>
          </a:p>
        </p:txBody>
      </p:sp>
      <p:sp>
        <p:nvSpPr>
          <p:cNvPr id="11" name="Ellipse 10"/>
          <p:cNvSpPr/>
          <p:nvPr/>
        </p:nvSpPr>
        <p:spPr>
          <a:xfrm>
            <a:off x="6572264" y="1785926"/>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Abfall der Noten</a:t>
            </a:r>
            <a:endParaRPr lang="de-DE" sz="1600" dirty="0">
              <a:solidFill>
                <a:schemeClr val="accent1">
                  <a:lumMod val="50000"/>
                </a:schemeClr>
              </a:solidFill>
              <a:latin typeface="Abadi MT Condensed" pitchFamily="34" charset="0"/>
            </a:endParaRPr>
          </a:p>
        </p:txBody>
      </p:sp>
    </p:spTree>
    <p:extLst>
      <p:ext uri="{BB962C8B-B14F-4D97-AF65-F5344CB8AC3E}">
        <p14:creationId xmlns:p14="http://schemas.microsoft.com/office/powerpoint/2010/main" val="13624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Was machen Young Carer?</a:t>
            </a:r>
          </a:p>
        </p:txBody>
      </p:sp>
      <p:pic>
        <p:nvPicPr>
          <p:cNvPr id="3" name="Grafik 2" descr="1562761919593.jpg"/>
          <p:cNvPicPr>
            <a:picLocks noChangeAspect="1"/>
          </p:cNvPicPr>
          <p:nvPr/>
        </p:nvPicPr>
        <p:blipFill>
          <a:blip r:embed="rId3">
            <a:lum contrast="10000"/>
          </a:blip>
          <a:srcRect t="5602" b="17087"/>
          <a:stretch>
            <a:fillRect/>
          </a:stretch>
        </p:blipFill>
        <p:spPr>
          <a:xfrm>
            <a:off x="285720" y="357166"/>
            <a:ext cx="8501090" cy="4929222"/>
          </a:xfrm>
          <a:prstGeom prst="rect">
            <a:avLst/>
          </a:prstGeom>
        </p:spPr>
      </p:pic>
      <p:sp>
        <p:nvSpPr>
          <p:cNvPr id="5" name="Rechteck 4"/>
          <p:cNvSpPr/>
          <p:nvPr/>
        </p:nvSpPr>
        <p:spPr>
          <a:xfrm>
            <a:off x="0" y="0"/>
            <a:ext cx="485775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latin typeface="Abadi MT Condensed" pitchFamily="34" charset="0"/>
              </a:rPr>
              <a:t>Young Carer in der Schule</a:t>
            </a:r>
          </a:p>
        </p:txBody>
      </p:sp>
      <p:sp>
        <p:nvSpPr>
          <p:cNvPr id="6" name="Ellipse 5"/>
          <p:cNvSpPr/>
          <p:nvPr/>
        </p:nvSpPr>
        <p:spPr>
          <a:xfrm>
            <a:off x="214282" y="3571876"/>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Müdigkeit</a:t>
            </a:r>
          </a:p>
        </p:txBody>
      </p:sp>
      <p:sp>
        <p:nvSpPr>
          <p:cNvPr id="7" name="Rechteck 6"/>
          <p:cNvSpPr/>
          <p:nvPr/>
        </p:nvSpPr>
        <p:spPr>
          <a:xfrm>
            <a:off x="0" y="5286388"/>
            <a:ext cx="9144000" cy="15716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Warnsignale in der Schule</a:t>
            </a:r>
          </a:p>
        </p:txBody>
      </p:sp>
      <p:sp>
        <p:nvSpPr>
          <p:cNvPr id="8" name="Ellipse 7"/>
          <p:cNvSpPr/>
          <p:nvPr/>
        </p:nvSpPr>
        <p:spPr>
          <a:xfrm>
            <a:off x="1000100" y="1857364"/>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Häufige </a:t>
            </a:r>
            <a:r>
              <a:rPr lang="de-DE" dirty="0" err="1">
                <a:solidFill>
                  <a:schemeClr val="accent1">
                    <a:lumMod val="50000"/>
                  </a:schemeClr>
                </a:solidFill>
                <a:latin typeface="Abadi MT Condensed" pitchFamily="34" charset="0"/>
              </a:rPr>
              <a:t>Verspät-ung</a:t>
            </a:r>
            <a:endParaRPr lang="de-DE" dirty="0">
              <a:solidFill>
                <a:schemeClr val="accent1">
                  <a:lumMod val="50000"/>
                </a:schemeClr>
              </a:solidFill>
              <a:latin typeface="Abadi MT Condensed" pitchFamily="34" charset="0"/>
            </a:endParaRPr>
          </a:p>
        </p:txBody>
      </p:sp>
      <p:sp>
        <p:nvSpPr>
          <p:cNvPr id="9" name="Ellipse 8"/>
          <p:cNvSpPr/>
          <p:nvPr/>
        </p:nvSpPr>
        <p:spPr>
          <a:xfrm>
            <a:off x="2643174" y="785794"/>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Fehlende </a:t>
            </a:r>
            <a:r>
              <a:rPr lang="de-DE" sz="1600" dirty="0">
                <a:solidFill>
                  <a:schemeClr val="accent1">
                    <a:lumMod val="50000"/>
                  </a:schemeClr>
                </a:solidFill>
                <a:latin typeface="Abadi MT Condensed" pitchFamily="34" charset="0"/>
              </a:rPr>
              <a:t>Haus-aufgaben</a:t>
            </a:r>
          </a:p>
        </p:txBody>
      </p:sp>
      <p:sp>
        <p:nvSpPr>
          <p:cNvPr id="10" name="Ellipse 9"/>
          <p:cNvSpPr/>
          <p:nvPr/>
        </p:nvSpPr>
        <p:spPr>
          <a:xfrm>
            <a:off x="4786314" y="785794"/>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Sozialer Rückzug</a:t>
            </a:r>
            <a:endParaRPr lang="de-DE" sz="1600" dirty="0">
              <a:solidFill>
                <a:schemeClr val="accent1">
                  <a:lumMod val="50000"/>
                </a:schemeClr>
              </a:solidFill>
              <a:latin typeface="Abadi MT Condensed" pitchFamily="34" charset="0"/>
            </a:endParaRPr>
          </a:p>
        </p:txBody>
      </p:sp>
      <p:sp>
        <p:nvSpPr>
          <p:cNvPr id="11" name="Ellipse 10"/>
          <p:cNvSpPr/>
          <p:nvPr/>
        </p:nvSpPr>
        <p:spPr>
          <a:xfrm>
            <a:off x="6572264" y="1785926"/>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Abfall der Noten</a:t>
            </a:r>
            <a:endParaRPr lang="de-DE" sz="1600" dirty="0">
              <a:solidFill>
                <a:schemeClr val="accent1">
                  <a:lumMod val="50000"/>
                </a:schemeClr>
              </a:solidFill>
              <a:latin typeface="Abadi MT Condensed" pitchFamily="34" charset="0"/>
            </a:endParaRPr>
          </a:p>
        </p:txBody>
      </p:sp>
      <p:sp>
        <p:nvSpPr>
          <p:cNvPr id="12" name="Ellipse 11"/>
          <p:cNvSpPr/>
          <p:nvPr/>
        </p:nvSpPr>
        <p:spPr>
          <a:xfrm>
            <a:off x="7072330" y="3500438"/>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accent1">
                    <a:lumMod val="50000"/>
                  </a:schemeClr>
                </a:solidFill>
                <a:latin typeface="Abadi MT Condensed" pitchFamily="34" charset="0"/>
              </a:rPr>
              <a:t>Aggres-sivität</a:t>
            </a:r>
            <a:r>
              <a:rPr lang="de-DE" dirty="0">
                <a:solidFill>
                  <a:schemeClr val="accent1">
                    <a:lumMod val="50000"/>
                  </a:schemeClr>
                </a:solidFill>
                <a:latin typeface="Abadi MT Condensed" pitchFamily="34" charset="0"/>
              </a:rPr>
              <a:t> und Trauer</a:t>
            </a:r>
            <a:endParaRPr lang="de-DE" sz="1600" dirty="0">
              <a:solidFill>
                <a:schemeClr val="accent1">
                  <a:lumMod val="50000"/>
                </a:schemeClr>
              </a:solidFill>
              <a:latin typeface="Abadi MT Condensed" pitchFamily="34" charset="0"/>
            </a:endParaRPr>
          </a:p>
        </p:txBody>
      </p:sp>
    </p:spTree>
    <p:extLst>
      <p:ext uri="{BB962C8B-B14F-4D97-AF65-F5344CB8AC3E}">
        <p14:creationId xmlns:p14="http://schemas.microsoft.com/office/powerpoint/2010/main" val="147913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Was machen Young Carer?</a:t>
            </a:r>
          </a:p>
        </p:txBody>
      </p:sp>
      <p:pic>
        <p:nvPicPr>
          <p:cNvPr id="3" name="Grafik 2" descr="1562761919593.jpg"/>
          <p:cNvPicPr>
            <a:picLocks noChangeAspect="1"/>
          </p:cNvPicPr>
          <p:nvPr/>
        </p:nvPicPr>
        <p:blipFill>
          <a:blip r:embed="rId3">
            <a:lum contrast="10000"/>
          </a:blip>
          <a:srcRect t="5602" b="17087"/>
          <a:stretch>
            <a:fillRect/>
          </a:stretch>
        </p:blipFill>
        <p:spPr>
          <a:xfrm>
            <a:off x="285720" y="357166"/>
            <a:ext cx="8501090" cy="4929222"/>
          </a:xfrm>
          <a:prstGeom prst="rect">
            <a:avLst/>
          </a:prstGeom>
        </p:spPr>
      </p:pic>
      <p:sp>
        <p:nvSpPr>
          <p:cNvPr id="5" name="Rechteck 4"/>
          <p:cNvSpPr/>
          <p:nvPr/>
        </p:nvSpPr>
        <p:spPr>
          <a:xfrm>
            <a:off x="0" y="0"/>
            <a:ext cx="485775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latin typeface="Abadi MT Condensed" pitchFamily="34" charset="0"/>
              </a:rPr>
              <a:t>Young Carer in der Schule</a:t>
            </a:r>
          </a:p>
        </p:txBody>
      </p:sp>
      <p:sp>
        <p:nvSpPr>
          <p:cNvPr id="6" name="Ellipse 5"/>
          <p:cNvSpPr/>
          <p:nvPr/>
        </p:nvSpPr>
        <p:spPr>
          <a:xfrm>
            <a:off x="214282" y="3571876"/>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Müdigkeit</a:t>
            </a:r>
          </a:p>
        </p:txBody>
      </p:sp>
      <p:sp>
        <p:nvSpPr>
          <p:cNvPr id="7" name="Rechteck 6"/>
          <p:cNvSpPr/>
          <p:nvPr/>
        </p:nvSpPr>
        <p:spPr>
          <a:xfrm>
            <a:off x="0" y="5286388"/>
            <a:ext cx="9144000" cy="15716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Warnsignale in der Schule</a:t>
            </a:r>
          </a:p>
        </p:txBody>
      </p:sp>
      <p:sp>
        <p:nvSpPr>
          <p:cNvPr id="8" name="Ellipse 7"/>
          <p:cNvSpPr/>
          <p:nvPr/>
        </p:nvSpPr>
        <p:spPr>
          <a:xfrm>
            <a:off x="1000100" y="1857364"/>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Häufige </a:t>
            </a:r>
            <a:r>
              <a:rPr lang="de-DE" dirty="0" err="1">
                <a:solidFill>
                  <a:schemeClr val="accent1">
                    <a:lumMod val="50000"/>
                  </a:schemeClr>
                </a:solidFill>
                <a:latin typeface="Abadi MT Condensed" pitchFamily="34" charset="0"/>
              </a:rPr>
              <a:t>Verspät-ung</a:t>
            </a:r>
            <a:endParaRPr lang="de-DE" dirty="0">
              <a:solidFill>
                <a:schemeClr val="accent1">
                  <a:lumMod val="50000"/>
                </a:schemeClr>
              </a:solidFill>
              <a:latin typeface="Abadi MT Condensed" pitchFamily="34" charset="0"/>
            </a:endParaRPr>
          </a:p>
        </p:txBody>
      </p:sp>
      <p:sp>
        <p:nvSpPr>
          <p:cNvPr id="9" name="Ellipse 8"/>
          <p:cNvSpPr/>
          <p:nvPr/>
        </p:nvSpPr>
        <p:spPr>
          <a:xfrm>
            <a:off x="2643174" y="785794"/>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Fehlende </a:t>
            </a:r>
            <a:r>
              <a:rPr lang="de-DE" sz="1600" dirty="0">
                <a:solidFill>
                  <a:schemeClr val="accent1">
                    <a:lumMod val="50000"/>
                  </a:schemeClr>
                </a:solidFill>
                <a:latin typeface="Abadi MT Condensed" pitchFamily="34" charset="0"/>
              </a:rPr>
              <a:t>Haus-aufgaben</a:t>
            </a:r>
          </a:p>
        </p:txBody>
      </p:sp>
      <p:sp>
        <p:nvSpPr>
          <p:cNvPr id="10" name="Ellipse 9"/>
          <p:cNvSpPr/>
          <p:nvPr/>
        </p:nvSpPr>
        <p:spPr>
          <a:xfrm>
            <a:off x="4786314" y="785794"/>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Sozialer Rückzug</a:t>
            </a:r>
            <a:endParaRPr lang="de-DE" sz="1600" dirty="0">
              <a:solidFill>
                <a:schemeClr val="accent1">
                  <a:lumMod val="50000"/>
                </a:schemeClr>
              </a:solidFill>
              <a:latin typeface="Abadi MT Condensed" pitchFamily="34" charset="0"/>
            </a:endParaRPr>
          </a:p>
        </p:txBody>
      </p:sp>
      <p:sp>
        <p:nvSpPr>
          <p:cNvPr id="11" name="Ellipse 10"/>
          <p:cNvSpPr/>
          <p:nvPr/>
        </p:nvSpPr>
        <p:spPr>
          <a:xfrm>
            <a:off x="6572264" y="1785926"/>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Abfall der Noten</a:t>
            </a:r>
            <a:endParaRPr lang="de-DE" sz="1600" dirty="0">
              <a:solidFill>
                <a:schemeClr val="accent1">
                  <a:lumMod val="50000"/>
                </a:schemeClr>
              </a:solidFill>
              <a:latin typeface="Abadi MT Condensed" pitchFamily="34" charset="0"/>
            </a:endParaRPr>
          </a:p>
        </p:txBody>
      </p:sp>
      <p:sp>
        <p:nvSpPr>
          <p:cNvPr id="12" name="Ellipse 11"/>
          <p:cNvSpPr/>
          <p:nvPr/>
        </p:nvSpPr>
        <p:spPr>
          <a:xfrm>
            <a:off x="7072330" y="3500438"/>
            <a:ext cx="1785950" cy="1643074"/>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accent1">
                    <a:lumMod val="50000"/>
                  </a:schemeClr>
                </a:solidFill>
                <a:latin typeface="Abadi MT Condensed" pitchFamily="34" charset="0"/>
              </a:rPr>
              <a:t>Aggres-sivität</a:t>
            </a:r>
            <a:r>
              <a:rPr lang="de-DE" dirty="0">
                <a:solidFill>
                  <a:schemeClr val="accent1">
                    <a:lumMod val="50000"/>
                  </a:schemeClr>
                </a:solidFill>
                <a:latin typeface="Abadi MT Condensed" pitchFamily="34" charset="0"/>
              </a:rPr>
              <a:t> und Trauer</a:t>
            </a:r>
            <a:endParaRPr lang="de-DE" sz="1600" dirty="0">
              <a:solidFill>
                <a:schemeClr val="accent1">
                  <a:lumMod val="50000"/>
                </a:schemeClr>
              </a:solidFill>
              <a:latin typeface="Abadi MT Condensed" pitchFamily="34" charset="0"/>
            </a:endParaRPr>
          </a:p>
        </p:txBody>
      </p:sp>
      <p:sp>
        <p:nvSpPr>
          <p:cNvPr id="13" name="Ellipse 12"/>
          <p:cNvSpPr/>
          <p:nvPr/>
        </p:nvSpPr>
        <p:spPr>
          <a:xfrm>
            <a:off x="3428992" y="2643182"/>
            <a:ext cx="2357454" cy="228601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2"/>
                </a:solidFill>
                <a:latin typeface="Abadi MT Condensed" pitchFamily="34" charset="0"/>
              </a:rPr>
              <a:t>Besser agieren als ignorieren!</a:t>
            </a:r>
          </a:p>
        </p:txBody>
      </p:sp>
    </p:spTree>
    <p:extLst>
      <p:ext uri="{BB962C8B-B14F-4D97-AF65-F5344CB8AC3E}">
        <p14:creationId xmlns:p14="http://schemas.microsoft.com/office/powerpoint/2010/main" val="216810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Young Carer Stories</a:t>
            </a:r>
          </a:p>
        </p:txBody>
      </p:sp>
      <p:pic>
        <p:nvPicPr>
          <p:cNvPr id="4" name="Grafik 3" descr="1562785875710.jpg"/>
          <p:cNvPicPr>
            <a:picLocks noChangeAspect="1"/>
          </p:cNvPicPr>
          <p:nvPr/>
        </p:nvPicPr>
        <p:blipFill>
          <a:blip r:embed="rId2"/>
          <a:srcRect l="9375" r="15625"/>
          <a:stretch>
            <a:fillRect/>
          </a:stretch>
        </p:blipFill>
        <p:spPr>
          <a:xfrm>
            <a:off x="0" y="0"/>
            <a:ext cx="9144000" cy="6858000"/>
          </a:xfrm>
          <a:prstGeom prst="rect">
            <a:avLst/>
          </a:prstGeom>
        </p:spPr>
      </p:pic>
      <p:sp>
        <p:nvSpPr>
          <p:cNvPr id="6" name="Rechteck 5"/>
          <p:cNvSpPr/>
          <p:nvPr/>
        </p:nvSpPr>
        <p:spPr>
          <a:xfrm>
            <a:off x="0" y="0"/>
            <a:ext cx="4071934"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latin typeface="Abadi MT Condensed" pitchFamily="34" charset="0"/>
              </a:rPr>
              <a:t>Ehrfahrungsberichte</a:t>
            </a:r>
          </a:p>
        </p:txBody>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Young Carer Stories</a:t>
            </a:r>
          </a:p>
        </p:txBody>
      </p:sp>
      <p:pic>
        <p:nvPicPr>
          <p:cNvPr id="4" name="Grafik 3" descr="1562785875710.jpg"/>
          <p:cNvPicPr>
            <a:picLocks noChangeAspect="1"/>
          </p:cNvPicPr>
          <p:nvPr/>
        </p:nvPicPr>
        <p:blipFill>
          <a:blip r:embed="rId2"/>
          <a:srcRect l="9375" r="15625"/>
          <a:stretch>
            <a:fillRect/>
          </a:stretch>
        </p:blipFill>
        <p:spPr>
          <a:xfrm>
            <a:off x="0" y="0"/>
            <a:ext cx="9144000" cy="6858000"/>
          </a:xfrm>
          <a:prstGeom prst="rect">
            <a:avLst/>
          </a:prstGeom>
        </p:spPr>
      </p:pic>
      <p:sp>
        <p:nvSpPr>
          <p:cNvPr id="5" name="Rechteck 4"/>
          <p:cNvSpPr/>
          <p:nvPr/>
        </p:nvSpPr>
        <p:spPr>
          <a:xfrm>
            <a:off x="4572000" y="214290"/>
            <a:ext cx="4214842" cy="63579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0" y="0"/>
            <a:ext cx="4071934"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latin typeface="Abadi MT Condensed" pitchFamily="34" charset="0"/>
              </a:rPr>
              <a:t>Ehrfahrungsberichte</a:t>
            </a:r>
          </a:p>
        </p:txBody>
      </p:sp>
      <p:sp>
        <p:nvSpPr>
          <p:cNvPr id="7" name="Textfeld 6"/>
          <p:cNvSpPr txBox="1"/>
          <p:nvPr/>
        </p:nvSpPr>
        <p:spPr>
          <a:xfrm>
            <a:off x="4786314" y="500474"/>
            <a:ext cx="3786214" cy="5586145"/>
          </a:xfrm>
          <a:prstGeom prst="rect">
            <a:avLst/>
          </a:prstGeom>
          <a:noFill/>
        </p:spPr>
        <p:txBody>
          <a:bodyPr wrap="square" rtlCol="0">
            <a:spAutoFit/>
          </a:bodyPr>
          <a:lstStyle/>
          <a:p>
            <a:r>
              <a:rPr lang="de-DE" sz="1700" dirty="0">
                <a:solidFill>
                  <a:schemeClr val="bg1"/>
                </a:solidFill>
                <a:latin typeface="Abadi MT Condensed" pitchFamily="34" charset="0"/>
              </a:rPr>
              <a:t>„Eigentlich war ich immer eine gute Schülerin, doch seitdem mein Papa 3 Monate lang im Krankenhaus war, habe ich stark mit mir selbst zu kämpfen und kann mich kaum noch auf den Unterricht konzentrieren. Weil ich in dieser Zeit so viel zuhause zu tun hatte, konnte ich nur selten lernen und deswegen auch nicht in allen Schulfächern mithalten. Meine Noten sanken und ich musste das Jahr wiederholen. Meine Lehrer wissen zwar Bescheid, wissen aber nicht, wie sie mir helfen können. Auch meine Mitschüler haben davon mitbekommen, doch anstatt mir zu helfen, werde ich gemobbt. Ich wünsche mir, dass meine Schule weis, wer Young Carer sind und wie sie Kindern wie mir helfen können. Und das dadurch auch meine Privatsphäre trotz stigmatisierender Krankheiten gewahrt bleiben kann.</a:t>
            </a:r>
          </a:p>
        </p:txBody>
      </p:sp>
      <p:sp>
        <p:nvSpPr>
          <p:cNvPr id="8" name="Textfeld 7"/>
          <p:cNvSpPr txBox="1"/>
          <p:nvPr/>
        </p:nvSpPr>
        <p:spPr>
          <a:xfrm>
            <a:off x="6429388" y="6000768"/>
            <a:ext cx="2143140" cy="369332"/>
          </a:xfrm>
          <a:prstGeom prst="rect">
            <a:avLst/>
          </a:prstGeom>
          <a:noFill/>
        </p:spPr>
        <p:txBody>
          <a:bodyPr wrap="square" rtlCol="0">
            <a:spAutoFit/>
          </a:bodyPr>
          <a:lstStyle/>
          <a:p>
            <a:r>
              <a:rPr lang="de-DE" dirty="0">
                <a:solidFill>
                  <a:schemeClr val="bg1"/>
                </a:solidFill>
                <a:latin typeface="Abadi MT Condensed" pitchFamily="34" charset="0"/>
              </a:rPr>
              <a:t>- Sophie, 15 Jahre alt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Young Carer Stories</a:t>
            </a:r>
          </a:p>
        </p:txBody>
      </p:sp>
      <p:pic>
        <p:nvPicPr>
          <p:cNvPr id="4" name="Grafik 3" descr="1562785875710.jpg"/>
          <p:cNvPicPr>
            <a:picLocks noChangeAspect="1"/>
          </p:cNvPicPr>
          <p:nvPr/>
        </p:nvPicPr>
        <p:blipFill>
          <a:blip r:embed="rId2"/>
          <a:srcRect l="9375" r="15625"/>
          <a:stretch>
            <a:fillRect/>
          </a:stretch>
        </p:blipFill>
        <p:spPr>
          <a:xfrm>
            <a:off x="0" y="0"/>
            <a:ext cx="9144000" cy="6858000"/>
          </a:xfrm>
          <a:prstGeom prst="rect">
            <a:avLst/>
          </a:prstGeom>
        </p:spPr>
      </p:pic>
      <p:sp>
        <p:nvSpPr>
          <p:cNvPr id="6" name="Rechteck 5"/>
          <p:cNvSpPr/>
          <p:nvPr/>
        </p:nvSpPr>
        <p:spPr>
          <a:xfrm>
            <a:off x="0" y="0"/>
            <a:ext cx="4071934"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latin typeface="Abadi MT Condensed" pitchFamily="34" charset="0"/>
              </a:rPr>
              <a:t>Ehrfahrungsberichte</a:t>
            </a:r>
          </a:p>
        </p:txBody>
      </p:sp>
      <p:sp>
        <p:nvSpPr>
          <p:cNvPr id="7" name="Flussdiagramm: Verzögerung 6"/>
          <p:cNvSpPr/>
          <p:nvPr/>
        </p:nvSpPr>
        <p:spPr>
          <a:xfrm flipH="1">
            <a:off x="4714876" y="0"/>
            <a:ext cx="4429124" cy="6858000"/>
          </a:xfrm>
          <a:prstGeom prst="flowChartDelay">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5436096" y="285728"/>
            <a:ext cx="3493622" cy="1077218"/>
          </a:xfrm>
          <a:prstGeom prst="rect">
            <a:avLst/>
          </a:prstGeom>
          <a:noFill/>
        </p:spPr>
        <p:txBody>
          <a:bodyPr wrap="square" rtlCol="0">
            <a:spAutoFit/>
          </a:bodyPr>
          <a:lstStyle/>
          <a:p>
            <a:pPr algn="r"/>
            <a:r>
              <a:rPr lang="de-DE" sz="3200" b="1" dirty="0">
                <a:latin typeface="Abadi MT Condensed" pitchFamily="34" charset="0"/>
              </a:rPr>
              <a:t>Young Carer wünschen sich…</a:t>
            </a:r>
          </a:p>
        </p:txBody>
      </p:sp>
      <p:sp>
        <p:nvSpPr>
          <p:cNvPr id="9" name="Textfeld 8"/>
          <p:cNvSpPr txBox="1"/>
          <p:nvPr/>
        </p:nvSpPr>
        <p:spPr>
          <a:xfrm>
            <a:off x="4932040" y="1500174"/>
            <a:ext cx="4069116" cy="5509200"/>
          </a:xfrm>
          <a:prstGeom prst="rect">
            <a:avLst/>
          </a:prstGeom>
          <a:noFill/>
        </p:spPr>
        <p:txBody>
          <a:bodyPr wrap="square" rtlCol="0">
            <a:spAutoFit/>
          </a:bodyPr>
          <a:lstStyle/>
          <a:p>
            <a:pPr algn="r"/>
            <a:r>
              <a:rPr lang="de-DE" dirty="0"/>
              <a:t> </a:t>
            </a:r>
            <a:r>
              <a:rPr lang="de-DE" sz="2000" dirty="0">
                <a:latin typeface="Abadi MT Condensed" pitchFamily="34" charset="0"/>
              </a:rPr>
              <a:t>… auch mal während der Schulzeit zuhause anrufen zu können</a:t>
            </a:r>
          </a:p>
          <a:p>
            <a:pPr algn="r"/>
            <a:r>
              <a:rPr lang="de-DE" sz="800" dirty="0">
                <a:latin typeface="Abadi MT Condensed" pitchFamily="34" charset="0"/>
              </a:rPr>
              <a:t> </a:t>
            </a:r>
          </a:p>
          <a:p>
            <a:pPr algn="r"/>
            <a:r>
              <a:rPr lang="de-DE" sz="2000" dirty="0">
                <a:latin typeface="Abadi MT Condensed" pitchFamily="34" charset="0"/>
              </a:rPr>
              <a:t>… Nachsicht, wenn sie nicht rechtzeitig zum Unterricht erscheinen konnten</a:t>
            </a:r>
          </a:p>
          <a:p>
            <a:pPr algn="r"/>
            <a:r>
              <a:rPr lang="de-DE" sz="800" dirty="0">
                <a:latin typeface="Abadi MT Condensed" pitchFamily="34" charset="0"/>
              </a:rPr>
              <a:t> </a:t>
            </a:r>
          </a:p>
          <a:p>
            <a:pPr algn="r"/>
            <a:r>
              <a:rPr lang="de-DE" sz="2000" dirty="0">
                <a:latin typeface="Abadi MT Condensed" pitchFamily="34" charset="0"/>
              </a:rPr>
              <a:t>… den Unterricht kurz verlassen zu dürfen, wenn die Angst oder Trauer sie überfällt</a:t>
            </a:r>
          </a:p>
          <a:p>
            <a:pPr algn="r"/>
            <a:r>
              <a:rPr lang="de-DE" sz="800" dirty="0">
                <a:latin typeface="Abadi MT Condensed" pitchFamily="34" charset="0"/>
              </a:rPr>
              <a:t> </a:t>
            </a:r>
          </a:p>
          <a:p>
            <a:pPr algn="r"/>
            <a:r>
              <a:rPr lang="de-DE" sz="2000" dirty="0">
                <a:latin typeface="Abadi MT Condensed" pitchFamily="34" charset="0"/>
              </a:rPr>
              <a:t>… Nachsicht, wenn sie aufgrund des fordernden Alltags am nächsten Morgen keine Hausaufgaben vorzeigen können</a:t>
            </a:r>
          </a:p>
          <a:p>
            <a:pPr algn="r"/>
            <a:r>
              <a:rPr lang="de-DE" sz="800" dirty="0">
                <a:latin typeface="Abadi MT Condensed" pitchFamily="34" charset="0"/>
              </a:rPr>
              <a:t> </a:t>
            </a:r>
          </a:p>
          <a:p>
            <a:pPr algn="r"/>
            <a:r>
              <a:rPr lang="de-DE" sz="2000" dirty="0">
                <a:latin typeface="Abadi MT Condensed" pitchFamily="34" charset="0"/>
              </a:rPr>
              <a:t>… sichtbares Interesse </a:t>
            </a:r>
          </a:p>
          <a:p>
            <a:pPr algn="r"/>
            <a:r>
              <a:rPr lang="de-DE" sz="2000" dirty="0">
                <a:latin typeface="Abadi MT Condensed" pitchFamily="34" charset="0"/>
              </a:rPr>
              <a:t>der Lehrer </a:t>
            </a:r>
          </a:p>
          <a:p>
            <a:pPr algn="r"/>
            <a:r>
              <a:rPr lang="de-DE" sz="2000" dirty="0">
                <a:latin typeface="Abadi MT Condensed" pitchFamily="34" charset="0"/>
              </a:rPr>
              <a:t>  </a:t>
            </a:r>
          </a:p>
          <a:p>
            <a:pPr algn="r"/>
            <a:endParaRPr lang="de-DE" sz="2000" dirty="0">
              <a:latin typeface="Abadi MT Condensed"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1562941135018.jpg"/>
          <p:cNvPicPr>
            <a:picLocks noChangeAspect="1"/>
          </p:cNvPicPr>
          <p:nvPr/>
        </p:nvPicPr>
        <p:blipFill>
          <a:blip r:embed="rId2">
            <a:lum bright="-10000" contrast="-20000"/>
          </a:blip>
          <a:srcRect l="5274" r="19726"/>
          <a:stretch>
            <a:fillRect/>
          </a:stretch>
        </p:blipFill>
        <p:spPr>
          <a:xfrm>
            <a:off x="0" y="0"/>
            <a:ext cx="9144000" cy="6858000"/>
          </a:xfrm>
          <a:prstGeom prst="rect">
            <a:avLst/>
          </a:prstGeom>
        </p:spPr>
      </p:pic>
      <p:sp>
        <p:nvSpPr>
          <p:cNvPr id="4" name="Rechteck 3"/>
          <p:cNvSpPr/>
          <p:nvPr/>
        </p:nvSpPr>
        <p:spPr>
          <a:xfrm>
            <a:off x="0" y="0"/>
            <a:ext cx="521494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chemeClr val="bg1"/>
                </a:solidFill>
                <a:latin typeface="Abadi MT Condensed" pitchFamily="34" charset="0"/>
              </a:rPr>
              <a:t>Was tut die Young-Carer-Hilfe?</a:t>
            </a:r>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präsbild1.jpg"/>
          <p:cNvPicPr>
            <a:picLocks noChangeAspect="1"/>
          </p:cNvPicPr>
          <p:nvPr/>
        </p:nvPicPr>
        <p:blipFill>
          <a:blip r:embed="rId2"/>
          <a:srcRect l="29752" r="9528"/>
          <a:stretch>
            <a:fillRect/>
          </a:stretch>
        </p:blipFill>
        <p:spPr>
          <a:xfrm>
            <a:off x="4071934" y="-85756"/>
            <a:ext cx="5072066" cy="6943756"/>
          </a:xfrm>
          <a:prstGeom prst="rect">
            <a:avLst/>
          </a:prstGeom>
        </p:spPr>
      </p:pic>
      <p:sp>
        <p:nvSpPr>
          <p:cNvPr id="5" name="Rechteck 4"/>
          <p:cNvSpPr/>
          <p:nvPr/>
        </p:nvSpPr>
        <p:spPr>
          <a:xfrm>
            <a:off x="0" y="0"/>
            <a:ext cx="3000364"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latin typeface="Abadi MT Condensed" pitchFamily="34" charset="0"/>
              </a:rPr>
              <a:t>Definition</a:t>
            </a:r>
          </a:p>
        </p:txBody>
      </p:sp>
      <p:sp>
        <p:nvSpPr>
          <p:cNvPr id="6" name="Rechteck 5"/>
          <p:cNvSpPr/>
          <p:nvPr/>
        </p:nvSpPr>
        <p:spPr>
          <a:xfrm>
            <a:off x="0" y="928670"/>
            <a:ext cx="4857752" cy="5072098"/>
          </a:xfrm>
          <a:prstGeom prst="rect">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85720" y="1357298"/>
            <a:ext cx="3278168" cy="461665"/>
          </a:xfrm>
          <a:prstGeom prst="rect">
            <a:avLst/>
          </a:prstGeom>
          <a:noFill/>
        </p:spPr>
        <p:txBody>
          <a:bodyPr wrap="square" rtlCol="0">
            <a:spAutoFit/>
          </a:bodyPr>
          <a:lstStyle/>
          <a:p>
            <a:r>
              <a:rPr lang="de-DE" sz="2400" b="1" dirty="0">
                <a:latin typeface="Abadi MT Condensed" pitchFamily="34" charset="0"/>
              </a:rPr>
              <a:t>Was sind Young-Carer?</a:t>
            </a:r>
          </a:p>
        </p:txBody>
      </p:sp>
      <p:sp>
        <p:nvSpPr>
          <p:cNvPr id="9" name="Textfeld 8"/>
          <p:cNvSpPr txBox="1"/>
          <p:nvPr/>
        </p:nvSpPr>
        <p:spPr>
          <a:xfrm>
            <a:off x="3929058" y="928670"/>
            <a:ext cx="857256" cy="2092881"/>
          </a:xfrm>
          <a:prstGeom prst="rect">
            <a:avLst/>
          </a:prstGeom>
          <a:noFill/>
        </p:spPr>
        <p:txBody>
          <a:bodyPr wrap="square" rtlCol="0">
            <a:spAutoFit/>
          </a:bodyPr>
          <a:lstStyle/>
          <a:p>
            <a:r>
              <a:rPr lang="de-DE" sz="13000" dirty="0">
                <a:solidFill>
                  <a:schemeClr val="accent1">
                    <a:lumMod val="50000"/>
                  </a:schemeClr>
                </a:solidFill>
                <a:latin typeface="Andy" pitchFamily="66" charset="0"/>
              </a:rPr>
              <a:t>?</a:t>
            </a:r>
          </a:p>
        </p:txBody>
      </p:sp>
    </p:spTree>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1562941135018.jpg"/>
          <p:cNvPicPr>
            <a:picLocks noChangeAspect="1"/>
          </p:cNvPicPr>
          <p:nvPr/>
        </p:nvPicPr>
        <p:blipFill>
          <a:blip r:embed="rId2">
            <a:lum bright="-10000" contrast="-20000"/>
          </a:blip>
          <a:srcRect l="5274" r="19726"/>
          <a:stretch>
            <a:fillRect/>
          </a:stretch>
        </p:blipFill>
        <p:spPr>
          <a:xfrm>
            <a:off x="0" y="0"/>
            <a:ext cx="9144000" cy="6858000"/>
          </a:xfrm>
          <a:prstGeom prst="rect">
            <a:avLst/>
          </a:prstGeom>
        </p:spPr>
      </p:pic>
      <p:sp>
        <p:nvSpPr>
          <p:cNvPr id="4" name="Rechteck 3"/>
          <p:cNvSpPr/>
          <p:nvPr/>
        </p:nvSpPr>
        <p:spPr>
          <a:xfrm>
            <a:off x="0" y="0"/>
            <a:ext cx="521494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chemeClr val="bg1"/>
                </a:solidFill>
                <a:latin typeface="Abadi MT Condensed" pitchFamily="34" charset="0"/>
              </a:rPr>
              <a:t>Was tut die Young-Carer-Hilfe?</a:t>
            </a:r>
          </a:p>
        </p:txBody>
      </p:sp>
      <p:sp>
        <p:nvSpPr>
          <p:cNvPr id="6" name="Abgerundetes Rechteck 5"/>
          <p:cNvSpPr/>
          <p:nvPr/>
        </p:nvSpPr>
        <p:spPr>
          <a:xfrm>
            <a:off x="214282" y="1571612"/>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2"/>
                </a:solidFill>
                <a:latin typeface="Abadi MT Condensed" pitchFamily="34" charset="0"/>
              </a:rPr>
              <a:t>Hängt Flyer auf, </a:t>
            </a:r>
          </a:p>
          <a:p>
            <a:pPr algn="ctr"/>
            <a:r>
              <a:rPr lang="de-DE" sz="2000" dirty="0">
                <a:solidFill>
                  <a:schemeClr val="bg2"/>
                </a:solidFill>
                <a:latin typeface="Abadi MT Condensed" pitchFamily="34" charset="0"/>
              </a:rPr>
              <a:t>verteilt Infomaterial</a:t>
            </a:r>
          </a:p>
        </p:txBody>
      </p:sp>
      <p:sp>
        <p:nvSpPr>
          <p:cNvPr id="7" name="Abgerundetes Rechteck 6"/>
          <p:cNvSpPr/>
          <p:nvPr/>
        </p:nvSpPr>
        <p:spPr>
          <a:xfrm>
            <a:off x="4429124" y="1571612"/>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Erkennt sich im Flyer </a:t>
            </a:r>
          </a:p>
          <a:p>
            <a:pPr algn="ctr"/>
            <a:r>
              <a:rPr lang="de-DE" dirty="0">
                <a:solidFill>
                  <a:schemeClr val="tx1"/>
                </a:solidFill>
                <a:latin typeface="Abadi MT Condensed" pitchFamily="34" charset="0"/>
              </a:rPr>
              <a:t>oder Infomaterial wieder, </a:t>
            </a:r>
          </a:p>
        </p:txBody>
      </p:sp>
      <p:sp>
        <p:nvSpPr>
          <p:cNvPr id="10" name="Abgerundetes Rechteck 9"/>
          <p:cNvSpPr/>
          <p:nvPr/>
        </p:nvSpPr>
        <p:spPr>
          <a:xfrm>
            <a:off x="1071538" y="857232"/>
            <a:ext cx="2500330" cy="6429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2"/>
                </a:solidFill>
                <a:latin typeface="Abadi MT Condensed" pitchFamily="34" charset="0"/>
              </a:rPr>
              <a:t>Lehrer</a:t>
            </a:r>
          </a:p>
        </p:txBody>
      </p:sp>
      <p:sp>
        <p:nvSpPr>
          <p:cNvPr id="11" name="Abgerundetes Rechteck 10"/>
          <p:cNvSpPr/>
          <p:nvPr/>
        </p:nvSpPr>
        <p:spPr>
          <a:xfrm>
            <a:off x="5429256" y="857232"/>
            <a:ext cx="2500330" cy="64294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Young Carer</a:t>
            </a:r>
          </a:p>
        </p:txBody>
      </p:sp>
      <p:cxnSp>
        <p:nvCxnSpPr>
          <p:cNvPr id="13" name="Gerade Verbindung mit Pfeil 12"/>
          <p:cNvCxnSpPr/>
          <p:nvPr/>
        </p:nvCxnSpPr>
        <p:spPr>
          <a:xfrm>
            <a:off x="4143372" y="2275284"/>
            <a:ext cx="642942"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69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1562941135018.jpg"/>
          <p:cNvPicPr>
            <a:picLocks noChangeAspect="1"/>
          </p:cNvPicPr>
          <p:nvPr/>
        </p:nvPicPr>
        <p:blipFill>
          <a:blip r:embed="rId2">
            <a:lum bright="-10000" contrast="-20000"/>
          </a:blip>
          <a:srcRect l="5274" r="19726"/>
          <a:stretch>
            <a:fillRect/>
          </a:stretch>
        </p:blipFill>
        <p:spPr>
          <a:xfrm>
            <a:off x="0" y="0"/>
            <a:ext cx="9144000" cy="6858000"/>
          </a:xfrm>
          <a:prstGeom prst="rect">
            <a:avLst/>
          </a:prstGeom>
        </p:spPr>
      </p:pic>
      <p:sp>
        <p:nvSpPr>
          <p:cNvPr id="4" name="Rechteck 3"/>
          <p:cNvSpPr/>
          <p:nvPr/>
        </p:nvSpPr>
        <p:spPr>
          <a:xfrm>
            <a:off x="0" y="0"/>
            <a:ext cx="521494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chemeClr val="bg1"/>
                </a:solidFill>
                <a:latin typeface="Abadi MT Condensed" pitchFamily="34" charset="0"/>
              </a:rPr>
              <a:t>Was tut die Young-Carer-Hilfe?</a:t>
            </a:r>
          </a:p>
        </p:txBody>
      </p:sp>
      <p:sp>
        <p:nvSpPr>
          <p:cNvPr id="6" name="Abgerundetes Rechteck 5"/>
          <p:cNvSpPr/>
          <p:nvPr/>
        </p:nvSpPr>
        <p:spPr>
          <a:xfrm>
            <a:off x="214282" y="1571612"/>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2"/>
                </a:solidFill>
                <a:latin typeface="Abadi MT Condensed" pitchFamily="34" charset="0"/>
              </a:rPr>
              <a:t>Hängt Flyer auf, </a:t>
            </a:r>
          </a:p>
          <a:p>
            <a:pPr algn="ctr"/>
            <a:r>
              <a:rPr lang="de-DE" sz="2000" dirty="0">
                <a:solidFill>
                  <a:schemeClr val="bg2"/>
                </a:solidFill>
                <a:latin typeface="Abadi MT Condensed" pitchFamily="34" charset="0"/>
              </a:rPr>
              <a:t>verteilt Infomaterial</a:t>
            </a:r>
          </a:p>
        </p:txBody>
      </p:sp>
      <p:sp>
        <p:nvSpPr>
          <p:cNvPr id="7" name="Abgerundetes Rechteck 6"/>
          <p:cNvSpPr/>
          <p:nvPr/>
        </p:nvSpPr>
        <p:spPr>
          <a:xfrm>
            <a:off x="4429124" y="1571612"/>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Erkennt sich im Flyer </a:t>
            </a:r>
          </a:p>
          <a:p>
            <a:pPr algn="ctr"/>
            <a:r>
              <a:rPr lang="de-DE" dirty="0">
                <a:solidFill>
                  <a:schemeClr val="tx1"/>
                </a:solidFill>
                <a:latin typeface="Abadi MT Condensed" pitchFamily="34" charset="0"/>
              </a:rPr>
              <a:t>oder Infomaterial wieder, </a:t>
            </a:r>
          </a:p>
        </p:txBody>
      </p:sp>
      <p:sp>
        <p:nvSpPr>
          <p:cNvPr id="10" name="Abgerundetes Rechteck 9"/>
          <p:cNvSpPr/>
          <p:nvPr/>
        </p:nvSpPr>
        <p:spPr>
          <a:xfrm>
            <a:off x="1071538" y="857232"/>
            <a:ext cx="2500330" cy="6429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2"/>
                </a:solidFill>
                <a:latin typeface="Abadi MT Condensed" pitchFamily="34" charset="0"/>
              </a:rPr>
              <a:t>Lehrer</a:t>
            </a:r>
          </a:p>
        </p:txBody>
      </p:sp>
      <p:sp>
        <p:nvSpPr>
          <p:cNvPr id="11" name="Abgerundetes Rechteck 10"/>
          <p:cNvSpPr/>
          <p:nvPr/>
        </p:nvSpPr>
        <p:spPr>
          <a:xfrm>
            <a:off x="5429256" y="857232"/>
            <a:ext cx="2500330" cy="64294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Young Carer</a:t>
            </a:r>
          </a:p>
        </p:txBody>
      </p:sp>
      <p:cxnSp>
        <p:nvCxnSpPr>
          <p:cNvPr id="13" name="Gerade Verbindung mit Pfeil 12"/>
          <p:cNvCxnSpPr/>
          <p:nvPr/>
        </p:nvCxnSpPr>
        <p:spPr>
          <a:xfrm>
            <a:off x="4143372" y="2275284"/>
            <a:ext cx="642942"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Abgerundetes Rechteck 8"/>
          <p:cNvSpPr/>
          <p:nvPr/>
        </p:nvSpPr>
        <p:spPr>
          <a:xfrm>
            <a:off x="4429124" y="2714620"/>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Meldet sich </a:t>
            </a:r>
          </a:p>
          <a:p>
            <a:pPr algn="ctr"/>
            <a:r>
              <a:rPr lang="de-DE" dirty="0">
                <a:solidFill>
                  <a:schemeClr val="tx1"/>
                </a:solidFill>
                <a:latin typeface="Abadi MT Condensed" pitchFamily="34" charset="0"/>
              </a:rPr>
              <a:t>beim Young-Carer-Beauftragten der Schule</a:t>
            </a:r>
          </a:p>
        </p:txBody>
      </p:sp>
      <p:cxnSp>
        <p:nvCxnSpPr>
          <p:cNvPr id="12" name="Gerade Verbindung mit Pfeil 11"/>
          <p:cNvCxnSpPr/>
          <p:nvPr/>
        </p:nvCxnSpPr>
        <p:spPr>
          <a:xfrm rot="5400000">
            <a:off x="6358744" y="2642388"/>
            <a:ext cx="571504"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Abgerundetes Rechteck 16"/>
          <p:cNvSpPr/>
          <p:nvPr/>
        </p:nvSpPr>
        <p:spPr>
          <a:xfrm>
            <a:off x="214282" y="2714620"/>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2"/>
                </a:solidFill>
                <a:latin typeface="Abadi MT Condensed" pitchFamily="34" charset="0"/>
              </a:rPr>
              <a:t>Young-Carer-Beauftragter </a:t>
            </a:r>
          </a:p>
          <a:p>
            <a:pPr algn="ctr"/>
            <a:r>
              <a:rPr lang="de-DE" sz="2000" dirty="0">
                <a:solidFill>
                  <a:schemeClr val="bg2"/>
                </a:solidFill>
                <a:latin typeface="Abadi MT Condensed" pitchFamily="34" charset="0"/>
              </a:rPr>
              <a:t>gibt dem Schüler die Kontaktdaten </a:t>
            </a:r>
          </a:p>
          <a:p>
            <a:pPr algn="ctr"/>
            <a:r>
              <a:rPr lang="de-DE" sz="2000" dirty="0">
                <a:solidFill>
                  <a:schemeClr val="bg2"/>
                </a:solidFill>
                <a:latin typeface="Abadi MT Condensed" pitchFamily="34" charset="0"/>
              </a:rPr>
              <a:t>der Young-Carer-Hilfe</a:t>
            </a:r>
          </a:p>
        </p:txBody>
      </p:sp>
      <p:cxnSp>
        <p:nvCxnSpPr>
          <p:cNvPr id="18" name="Gerade Verbindung mit Pfeil 17"/>
          <p:cNvCxnSpPr/>
          <p:nvPr/>
        </p:nvCxnSpPr>
        <p:spPr>
          <a:xfrm rot="10800000">
            <a:off x="4143372" y="3571427"/>
            <a:ext cx="573092"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48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1562941135018.jpg"/>
          <p:cNvPicPr>
            <a:picLocks noChangeAspect="1"/>
          </p:cNvPicPr>
          <p:nvPr/>
        </p:nvPicPr>
        <p:blipFill>
          <a:blip r:embed="rId2">
            <a:lum bright="-10000" contrast="-20000"/>
          </a:blip>
          <a:srcRect l="5274" r="19726"/>
          <a:stretch>
            <a:fillRect/>
          </a:stretch>
        </p:blipFill>
        <p:spPr>
          <a:xfrm>
            <a:off x="0" y="0"/>
            <a:ext cx="9144000" cy="6858000"/>
          </a:xfrm>
          <a:prstGeom prst="rect">
            <a:avLst/>
          </a:prstGeom>
        </p:spPr>
      </p:pic>
      <p:sp>
        <p:nvSpPr>
          <p:cNvPr id="4" name="Rechteck 3"/>
          <p:cNvSpPr/>
          <p:nvPr/>
        </p:nvSpPr>
        <p:spPr>
          <a:xfrm>
            <a:off x="0" y="0"/>
            <a:ext cx="521494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chemeClr val="bg1"/>
                </a:solidFill>
                <a:latin typeface="Abadi MT Condensed" pitchFamily="34" charset="0"/>
              </a:rPr>
              <a:t>Was tut die Young-Carer-Hilfe?</a:t>
            </a:r>
          </a:p>
        </p:txBody>
      </p:sp>
      <p:sp>
        <p:nvSpPr>
          <p:cNvPr id="6" name="Abgerundetes Rechteck 5"/>
          <p:cNvSpPr/>
          <p:nvPr/>
        </p:nvSpPr>
        <p:spPr>
          <a:xfrm>
            <a:off x="214282" y="1571612"/>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2"/>
                </a:solidFill>
                <a:latin typeface="Abadi MT Condensed" pitchFamily="34" charset="0"/>
              </a:rPr>
              <a:t>Hängt Flyer auf, </a:t>
            </a:r>
          </a:p>
          <a:p>
            <a:pPr algn="ctr"/>
            <a:r>
              <a:rPr lang="de-DE" sz="2000" dirty="0">
                <a:solidFill>
                  <a:schemeClr val="bg2"/>
                </a:solidFill>
                <a:latin typeface="Abadi MT Condensed" pitchFamily="34" charset="0"/>
              </a:rPr>
              <a:t>verteilt Infomaterial</a:t>
            </a:r>
          </a:p>
        </p:txBody>
      </p:sp>
      <p:sp>
        <p:nvSpPr>
          <p:cNvPr id="7" name="Abgerundetes Rechteck 6"/>
          <p:cNvSpPr/>
          <p:nvPr/>
        </p:nvSpPr>
        <p:spPr>
          <a:xfrm>
            <a:off x="4429124" y="1571612"/>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Erkennt sich im Flyer </a:t>
            </a:r>
          </a:p>
          <a:p>
            <a:pPr algn="ctr"/>
            <a:r>
              <a:rPr lang="de-DE" dirty="0">
                <a:solidFill>
                  <a:schemeClr val="tx1"/>
                </a:solidFill>
                <a:latin typeface="Abadi MT Condensed" pitchFamily="34" charset="0"/>
              </a:rPr>
              <a:t>oder Infomaterial wieder, </a:t>
            </a:r>
          </a:p>
        </p:txBody>
      </p:sp>
      <p:sp>
        <p:nvSpPr>
          <p:cNvPr id="10" name="Abgerundetes Rechteck 9"/>
          <p:cNvSpPr/>
          <p:nvPr/>
        </p:nvSpPr>
        <p:spPr>
          <a:xfrm>
            <a:off x="1071538" y="857232"/>
            <a:ext cx="2500330" cy="6429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2"/>
                </a:solidFill>
                <a:latin typeface="Abadi MT Condensed" pitchFamily="34" charset="0"/>
              </a:rPr>
              <a:t>Lehrer</a:t>
            </a:r>
          </a:p>
        </p:txBody>
      </p:sp>
      <p:sp>
        <p:nvSpPr>
          <p:cNvPr id="11" name="Abgerundetes Rechteck 10"/>
          <p:cNvSpPr/>
          <p:nvPr/>
        </p:nvSpPr>
        <p:spPr>
          <a:xfrm>
            <a:off x="5429256" y="857232"/>
            <a:ext cx="2500330" cy="64294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Young Carer</a:t>
            </a:r>
          </a:p>
        </p:txBody>
      </p:sp>
      <p:cxnSp>
        <p:nvCxnSpPr>
          <p:cNvPr id="13" name="Gerade Verbindung mit Pfeil 12"/>
          <p:cNvCxnSpPr/>
          <p:nvPr/>
        </p:nvCxnSpPr>
        <p:spPr>
          <a:xfrm>
            <a:off x="4143372" y="2275284"/>
            <a:ext cx="642942"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Abgerundetes Rechteck 8"/>
          <p:cNvSpPr/>
          <p:nvPr/>
        </p:nvSpPr>
        <p:spPr>
          <a:xfrm>
            <a:off x="4429124" y="2714620"/>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Meldet sich </a:t>
            </a:r>
          </a:p>
          <a:p>
            <a:pPr algn="ctr"/>
            <a:r>
              <a:rPr lang="de-DE" dirty="0">
                <a:solidFill>
                  <a:schemeClr val="tx1"/>
                </a:solidFill>
                <a:latin typeface="Abadi MT Condensed" pitchFamily="34" charset="0"/>
              </a:rPr>
              <a:t>beim Young-Carer-Beauftragten der Schule</a:t>
            </a:r>
          </a:p>
        </p:txBody>
      </p:sp>
      <p:cxnSp>
        <p:nvCxnSpPr>
          <p:cNvPr id="12" name="Gerade Verbindung mit Pfeil 11"/>
          <p:cNvCxnSpPr/>
          <p:nvPr/>
        </p:nvCxnSpPr>
        <p:spPr>
          <a:xfrm rot="5400000">
            <a:off x="6358744" y="2642388"/>
            <a:ext cx="571504"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Abgerundetes Rechteck 16"/>
          <p:cNvSpPr/>
          <p:nvPr/>
        </p:nvSpPr>
        <p:spPr>
          <a:xfrm>
            <a:off x="214282" y="2714620"/>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2"/>
                </a:solidFill>
                <a:latin typeface="Abadi MT Condensed" pitchFamily="34" charset="0"/>
              </a:rPr>
              <a:t>Young-Carer-Beauftragter </a:t>
            </a:r>
          </a:p>
          <a:p>
            <a:pPr algn="ctr"/>
            <a:r>
              <a:rPr lang="de-DE" sz="2000" dirty="0">
                <a:solidFill>
                  <a:schemeClr val="bg2"/>
                </a:solidFill>
                <a:latin typeface="Abadi MT Condensed" pitchFamily="34" charset="0"/>
              </a:rPr>
              <a:t>gibt dem Schüler die Kontaktdaten </a:t>
            </a:r>
          </a:p>
          <a:p>
            <a:pPr algn="ctr"/>
            <a:r>
              <a:rPr lang="de-DE" sz="2000" dirty="0">
                <a:solidFill>
                  <a:schemeClr val="bg2"/>
                </a:solidFill>
                <a:latin typeface="Abadi MT Condensed" pitchFamily="34" charset="0"/>
              </a:rPr>
              <a:t>der Young-Carer-Hilfe</a:t>
            </a:r>
          </a:p>
        </p:txBody>
      </p:sp>
      <p:cxnSp>
        <p:nvCxnSpPr>
          <p:cNvPr id="18" name="Gerade Verbindung mit Pfeil 17"/>
          <p:cNvCxnSpPr/>
          <p:nvPr/>
        </p:nvCxnSpPr>
        <p:spPr>
          <a:xfrm rot="10800000">
            <a:off x="4143372" y="3571427"/>
            <a:ext cx="573092"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Abgerundetes Rechteck 13"/>
          <p:cNvSpPr/>
          <p:nvPr/>
        </p:nvSpPr>
        <p:spPr>
          <a:xfrm>
            <a:off x="214282" y="3857628"/>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2"/>
                </a:solidFill>
                <a:latin typeface="Abadi MT Condensed" pitchFamily="34" charset="0"/>
              </a:rPr>
              <a:t>Nutzt eine Auswahl fertiger Materialien,</a:t>
            </a:r>
          </a:p>
          <a:p>
            <a:pPr algn="ctr"/>
            <a:r>
              <a:rPr lang="de-DE" dirty="0">
                <a:solidFill>
                  <a:schemeClr val="bg2"/>
                </a:solidFill>
                <a:latin typeface="Abadi MT Condensed" pitchFamily="34" charset="0"/>
              </a:rPr>
              <a:t>auf vielfältiger Weise </a:t>
            </a:r>
          </a:p>
        </p:txBody>
      </p:sp>
      <p:cxnSp>
        <p:nvCxnSpPr>
          <p:cNvPr id="15" name="Gerade Verbindung mit Pfeil 14"/>
          <p:cNvCxnSpPr>
            <a:cxnSpLocks/>
          </p:cNvCxnSpPr>
          <p:nvPr/>
        </p:nvCxnSpPr>
        <p:spPr>
          <a:xfrm>
            <a:off x="2267744" y="3717032"/>
            <a:ext cx="0"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bgerundetes Rechteck 19"/>
          <p:cNvSpPr/>
          <p:nvPr/>
        </p:nvSpPr>
        <p:spPr>
          <a:xfrm>
            <a:off x="4429124" y="3857628"/>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Erhält das Feedback, </a:t>
            </a:r>
          </a:p>
          <a:p>
            <a:pPr algn="ctr"/>
            <a:r>
              <a:rPr lang="de-DE" dirty="0">
                <a:solidFill>
                  <a:schemeClr val="tx1"/>
                </a:solidFill>
                <a:latin typeface="Abadi MT Condensed" pitchFamily="34" charset="0"/>
              </a:rPr>
              <a:t>dass er nicht alleine gelassen wird</a:t>
            </a:r>
          </a:p>
        </p:txBody>
      </p:sp>
      <p:cxnSp>
        <p:nvCxnSpPr>
          <p:cNvPr id="21" name="Gerade Verbindung mit Pfeil 20"/>
          <p:cNvCxnSpPr/>
          <p:nvPr/>
        </p:nvCxnSpPr>
        <p:spPr>
          <a:xfrm>
            <a:off x="4144960" y="4509120"/>
            <a:ext cx="641354"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30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1562941135018.jpg"/>
          <p:cNvPicPr>
            <a:picLocks noChangeAspect="1"/>
          </p:cNvPicPr>
          <p:nvPr/>
        </p:nvPicPr>
        <p:blipFill>
          <a:blip r:embed="rId2">
            <a:lum bright="-10000" contrast="-20000"/>
          </a:blip>
          <a:srcRect l="5274" r="19726"/>
          <a:stretch>
            <a:fillRect/>
          </a:stretch>
        </p:blipFill>
        <p:spPr>
          <a:xfrm>
            <a:off x="0" y="0"/>
            <a:ext cx="9144000" cy="6858000"/>
          </a:xfrm>
          <a:prstGeom prst="rect">
            <a:avLst/>
          </a:prstGeom>
        </p:spPr>
      </p:pic>
      <p:sp>
        <p:nvSpPr>
          <p:cNvPr id="4" name="Rechteck 3"/>
          <p:cNvSpPr/>
          <p:nvPr/>
        </p:nvSpPr>
        <p:spPr>
          <a:xfrm>
            <a:off x="0" y="0"/>
            <a:ext cx="521494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chemeClr val="bg1"/>
                </a:solidFill>
                <a:latin typeface="Abadi MT Condensed" pitchFamily="34" charset="0"/>
              </a:rPr>
              <a:t>Was tut die Young-Carer-Hilfe?</a:t>
            </a:r>
          </a:p>
        </p:txBody>
      </p:sp>
      <p:sp>
        <p:nvSpPr>
          <p:cNvPr id="6" name="Abgerundetes Rechteck 5"/>
          <p:cNvSpPr/>
          <p:nvPr/>
        </p:nvSpPr>
        <p:spPr>
          <a:xfrm>
            <a:off x="214282" y="1571612"/>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2"/>
                </a:solidFill>
                <a:latin typeface="Abadi MT Condensed" pitchFamily="34" charset="0"/>
              </a:rPr>
              <a:t>Hängt Flyer auf, </a:t>
            </a:r>
          </a:p>
          <a:p>
            <a:pPr algn="ctr"/>
            <a:r>
              <a:rPr lang="de-DE" sz="2000" dirty="0">
                <a:solidFill>
                  <a:schemeClr val="bg2"/>
                </a:solidFill>
                <a:latin typeface="Abadi MT Condensed" pitchFamily="34" charset="0"/>
              </a:rPr>
              <a:t>verteilt Infomaterial</a:t>
            </a:r>
          </a:p>
        </p:txBody>
      </p:sp>
      <p:sp>
        <p:nvSpPr>
          <p:cNvPr id="7" name="Abgerundetes Rechteck 6"/>
          <p:cNvSpPr/>
          <p:nvPr/>
        </p:nvSpPr>
        <p:spPr>
          <a:xfrm>
            <a:off x="4429124" y="1571612"/>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Erkennt sich im Flyer </a:t>
            </a:r>
          </a:p>
          <a:p>
            <a:pPr algn="ctr"/>
            <a:r>
              <a:rPr lang="de-DE" dirty="0">
                <a:solidFill>
                  <a:schemeClr val="tx1"/>
                </a:solidFill>
                <a:latin typeface="Abadi MT Condensed" pitchFamily="34" charset="0"/>
              </a:rPr>
              <a:t>oder Infomaterial wieder, </a:t>
            </a:r>
          </a:p>
        </p:txBody>
      </p:sp>
      <p:sp>
        <p:nvSpPr>
          <p:cNvPr id="10" name="Abgerundetes Rechteck 9"/>
          <p:cNvSpPr/>
          <p:nvPr/>
        </p:nvSpPr>
        <p:spPr>
          <a:xfrm>
            <a:off x="1071538" y="857232"/>
            <a:ext cx="2500330" cy="6429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2"/>
                </a:solidFill>
                <a:latin typeface="Abadi MT Condensed" pitchFamily="34" charset="0"/>
              </a:rPr>
              <a:t>Lehrer</a:t>
            </a:r>
          </a:p>
        </p:txBody>
      </p:sp>
      <p:sp>
        <p:nvSpPr>
          <p:cNvPr id="11" name="Abgerundetes Rechteck 10"/>
          <p:cNvSpPr/>
          <p:nvPr/>
        </p:nvSpPr>
        <p:spPr>
          <a:xfrm>
            <a:off x="5429256" y="857232"/>
            <a:ext cx="2500330" cy="64294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Young Carer</a:t>
            </a:r>
          </a:p>
        </p:txBody>
      </p:sp>
      <p:cxnSp>
        <p:nvCxnSpPr>
          <p:cNvPr id="13" name="Gerade Verbindung mit Pfeil 12"/>
          <p:cNvCxnSpPr/>
          <p:nvPr/>
        </p:nvCxnSpPr>
        <p:spPr>
          <a:xfrm>
            <a:off x="4143372" y="2275284"/>
            <a:ext cx="642942"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Abgerundetes Rechteck 8"/>
          <p:cNvSpPr/>
          <p:nvPr/>
        </p:nvSpPr>
        <p:spPr>
          <a:xfrm>
            <a:off x="4429124" y="2714620"/>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Meldet sich </a:t>
            </a:r>
          </a:p>
          <a:p>
            <a:pPr algn="ctr"/>
            <a:r>
              <a:rPr lang="de-DE" dirty="0">
                <a:solidFill>
                  <a:schemeClr val="tx1"/>
                </a:solidFill>
                <a:latin typeface="Abadi MT Condensed" pitchFamily="34" charset="0"/>
              </a:rPr>
              <a:t>beim Young-Carer-Beauftragten der Schule</a:t>
            </a:r>
          </a:p>
        </p:txBody>
      </p:sp>
      <p:cxnSp>
        <p:nvCxnSpPr>
          <p:cNvPr id="12" name="Gerade Verbindung mit Pfeil 11"/>
          <p:cNvCxnSpPr/>
          <p:nvPr/>
        </p:nvCxnSpPr>
        <p:spPr>
          <a:xfrm rot="5400000">
            <a:off x="6358744" y="2642388"/>
            <a:ext cx="571504"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Abgerundetes Rechteck 16"/>
          <p:cNvSpPr/>
          <p:nvPr/>
        </p:nvSpPr>
        <p:spPr>
          <a:xfrm>
            <a:off x="214282" y="2714620"/>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2"/>
                </a:solidFill>
                <a:latin typeface="Abadi MT Condensed" pitchFamily="34" charset="0"/>
              </a:rPr>
              <a:t>Young-Carer-Beauftragter </a:t>
            </a:r>
          </a:p>
          <a:p>
            <a:pPr algn="ctr"/>
            <a:r>
              <a:rPr lang="de-DE" sz="2000" dirty="0">
                <a:solidFill>
                  <a:schemeClr val="bg2"/>
                </a:solidFill>
                <a:latin typeface="Abadi MT Condensed" pitchFamily="34" charset="0"/>
              </a:rPr>
              <a:t>gibt dem Schüler die Kontaktdaten </a:t>
            </a:r>
          </a:p>
          <a:p>
            <a:pPr algn="ctr"/>
            <a:r>
              <a:rPr lang="de-DE" sz="2000" dirty="0">
                <a:solidFill>
                  <a:schemeClr val="bg2"/>
                </a:solidFill>
                <a:latin typeface="Abadi MT Condensed" pitchFamily="34" charset="0"/>
              </a:rPr>
              <a:t>der Young-Carer-Hilfe</a:t>
            </a:r>
          </a:p>
        </p:txBody>
      </p:sp>
      <p:cxnSp>
        <p:nvCxnSpPr>
          <p:cNvPr id="18" name="Gerade Verbindung mit Pfeil 17"/>
          <p:cNvCxnSpPr/>
          <p:nvPr/>
        </p:nvCxnSpPr>
        <p:spPr>
          <a:xfrm rot="10800000">
            <a:off x="4143372" y="3571427"/>
            <a:ext cx="573092"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Abgerundetes Rechteck 13"/>
          <p:cNvSpPr/>
          <p:nvPr/>
        </p:nvSpPr>
        <p:spPr>
          <a:xfrm>
            <a:off x="214282" y="3857628"/>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2"/>
                </a:solidFill>
                <a:latin typeface="Abadi MT Condensed" pitchFamily="34" charset="0"/>
              </a:rPr>
              <a:t>Nutzt eine Auswahl fertiger Materialien,</a:t>
            </a:r>
          </a:p>
          <a:p>
            <a:pPr algn="ctr"/>
            <a:r>
              <a:rPr lang="de-DE" dirty="0">
                <a:solidFill>
                  <a:schemeClr val="bg2"/>
                </a:solidFill>
                <a:latin typeface="Abadi MT Condensed" pitchFamily="34" charset="0"/>
              </a:rPr>
              <a:t>auf vielfältiger Weise </a:t>
            </a:r>
          </a:p>
        </p:txBody>
      </p:sp>
      <p:cxnSp>
        <p:nvCxnSpPr>
          <p:cNvPr id="15" name="Gerade Verbindung mit Pfeil 14"/>
          <p:cNvCxnSpPr>
            <a:cxnSpLocks/>
          </p:cNvCxnSpPr>
          <p:nvPr/>
        </p:nvCxnSpPr>
        <p:spPr>
          <a:xfrm>
            <a:off x="2267744" y="3717032"/>
            <a:ext cx="0"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bgerundetes Rechteck 19"/>
          <p:cNvSpPr/>
          <p:nvPr/>
        </p:nvSpPr>
        <p:spPr>
          <a:xfrm>
            <a:off x="4429124" y="3857628"/>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Erhält das Feedback, </a:t>
            </a:r>
          </a:p>
          <a:p>
            <a:pPr algn="ctr"/>
            <a:r>
              <a:rPr lang="de-DE" dirty="0">
                <a:solidFill>
                  <a:schemeClr val="tx1"/>
                </a:solidFill>
                <a:latin typeface="Abadi MT Condensed" pitchFamily="34" charset="0"/>
              </a:rPr>
              <a:t>dass er nicht alleine gelassen wird</a:t>
            </a:r>
          </a:p>
        </p:txBody>
      </p:sp>
      <p:cxnSp>
        <p:nvCxnSpPr>
          <p:cNvPr id="21" name="Gerade Verbindung mit Pfeil 20"/>
          <p:cNvCxnSpPr/>
          <p:nvPr/>
        </p:nvCxnSpPr>
        <p:spPr>
          <a:xfrm>
            <a:off x="4144960" y="4509120"/>
            <a:ext cx="641354"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Abgerundetes Rechteck 23"/>
          <p:cNvSpPr/>
          <p:nvPr/>
        </p:nvSpPr>
        <p:spPr>
          <a:xfrm>
            <a:off x="357158" y="5214950"/>
            <a:ext cx="3929090" cy="150019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Abadi MT Condensed" pitchFamily="34" charset="0"/>
              </a:rPr>
              <a:t>Lehrer werden im Unterricht entlastet und deren Schüler können sich besser auf den Unterricht konzentrieren</a:t>
            </a:r>
          </a:p>
        </p:txBody>
      </p:sp>
    </p:spTree>
    <p:extLst>
      <p:ext uri="{BB962C8B-B14F-4D97-AF65-F5344CB8AC3E}">
        <p14:creationId xmlns:p14="http://schemas.microsoft.com/office/powerpoint/2010/main" val="114076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1562941135018.jpg"/>
          <p:cNvPicPr>
            <a:picLocks noChangeAspect="1"/>
          </p:cNvPicPr>
          <p:nvPr/>
        </p:nvPicPr>
        <p:blipFill>
          <a:blip r:embed="rId2">
            <a:lum bright="-10000" contrast="-20000"/>
          </a:blip>
          <a:srcRect l="5274" r="19726"/>
          <a:stretch>
            <a:fillRect/>
          </a:stretch>
        </p:blipFill>
        <p:spPr>
          <a:xfrm>
            <a:off x="0" y="0"/>
            <a:ext cx="9144000" cy="6858000"/>
          </a:xfrm>
          <a:prstGeom prst="rect">
            <a:avLst/>
          </a:prstGeom>
        </p:spPr>
      </p:pic>
      <p:sp>
        <p:nvSpPr>
          <p:cNvPr id="4" name="Rechteck 3"/>
          <p:cNvSpPr/>
          <p:nvPr/>
        </p:nvSpPr>
        <p:spPr>
          <a:xfrm>
            <a:off x="0" y="0"/>
            <a:ext cx="521494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solidFill>
                  <a:schemeClr val="bg1"/>
                </a:solidFill>
                <a:latin typeface="Abadi MT Condensed" pitchFamily="34" charset="0"/>
              </a:rPr>
              <a:t>Was tut die Young-Carer-Hilfe?</a:t>
            </a:r>
          </a:p>
        </p:txBody>
      </p:sp>
      <p:sp>
        <p:nvSpPr>
          <p:cNvPr id="6" name="Abgerundetes Rechteck 5"/>
          <p:cNvSpPr/>
          <p:nvPr/>
        </p:nvSpPr>
        <p:spPr>
          <a:xfrm>
            <a:off x="214282" y="1571612"/>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2"/>
                </a:solidFill>
                <a:latin typeface="Abadi MT Condensed" pitchFamily="34" charset="0"/>
              </a:rPr>
              <a:t>Hängt Flyer auf, </a:t>
            </a:r>
          </a:p>
          <a:p>
            <a:pPr algn="ctr"/>
            <a:r>
              <a:rPr lang="de-DE" sz="2000" dirty="0">
                <a:solidFill>
                  <a:schemeClr val="bg2"/>
                </a:solidFill>
                <a:latin typeface="Abadi MT Condensed" pitchFamily="34" charset="0"/>
              </a:rPr>
              <a:t>verteilt Infomaterial</a:t>
            </a:r>
          </a:p>
        </p:txBody>
      </p:sp>
      <p:sp>
        <p:nvSpPr>
          <p:cNvPr id="7" name="Abgerundetes Rechteck 6"/>
          <p:cNvSpPr/>
          <p:nvPr/>
        </p:nvSpPr>
        <p:spPr>
          <a:xfrm>
            <a:off x="4429124" y="1571612"/>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Erkennt sich im Flyer </a:t>
            </a:r>
          </a:p>
          <a:p>
            <a:pPr algn="ctr"/>
            <a:r>
              <a:rPr lang="de-DE" dirty="0">
                <a:solidFill>
                  <a:schemeClr val="tx1"/>
                </a:solidFill>
                <a:latin typeface="Abadi MT Condensed" pitchFamily="34" charset="0"/>
              </a:rPr>
              <a:t>oder Infomaterial wieder, </a:t>
            </a:r>
          </a:p>
        </p:txBody>
      </p:sp>
      <p:sp>
        <p:nvSpPr>
          <p:cNvPr id="10" name="Abgerundetes Rechteck 9"/>
          <p:cNvSpPr/>
          <p:nvPr/>
        </p:nvSpPr>
        <p:spPr>
          <a:xfrm>
            <a:off x="1071538" y="857232"/>
            <a:ext cx="2500330" cy="6429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2"/>
                </a:solidFill>
                <a:latin typeface="Abadi MT Condensed" pitchFamily="34" charset="0"/>
              </a:rPr>
              <a:t>Lehrer</a:t>
            </a:r>
          </a:p>
        </p:txBody>
      </p:sp>
      <p:sp>
        <p:nvSpPr>
          <p:cNvPr id="11" name="Abgerundetes Rechteck 10"/>
          <p:cNvSpPr/>
          <p:nvPr/>
        </p:nvSpPr>
        <p:spPr>
          <a:xfrm>
            <a:off x="5429256" y="857232"/>
            <a:ext cx="2500330" cy="64294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Young Carer</a:t>
            </a:r>
          </a:p>
        </p:txBody>
      </p:sp>
      <p:cxnSp>
        <p:nvCxnSpPr>
          <p:cNvPr id="13" name="Gerade Verbindung mit Pfeil 12"/>
          <p:cNvCxnSpPr/>
          <p:nvPr/>
        </p:nvCxnSpPr>
        <p:spPr>
          <a:xfrm>
            <a:off x="4143372" y="2275284"/>
            <a:ext cx="642942"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Abgerundetes Rechteck 8"/>
          <p:cNvSpPr/>
          <p:nvPr/>
        </p:nvSpPr>
        <p:spPr>
          <a:xfrm>
            <a:off x="4429124" y="2714620"/>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Meldet sich </a:t>
            </a:r>
          </a:p>
          <a:p>
            <a:pPr algn="ctr"/>
            <a:r>
              <a:rPr lang="de-DE" dirty="0">
                <a:solidFill>
                  <a:schemeClr val="tx1"/>
                </a:solidFill>
                <a:latin typeface="Abadi MT Condensed" pitchFamily="34" charset="0"/>
              </a:rPr>
              <a:t>beim Young-Carer-Beauftragten der Schule</a:t>
            </a:r>
          </a:p>
        </p:txBody>
      </p:sp>
      <p:cxnSp>
        <p:nvCxnSpPr>
          <p:cNvPr id="12" name="Gerade Verbindung mit Pfeil 11"/>
          <p:cNvCxnSpPr/>
          <p:nvPr/>
        </p:nvCxnSpPr>
        <p:spPr>
          <a:xfrm rot="5400000">
            <a:off x="6358744" y="2642388"/>
            <a:ext cx="571504"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Abgerundetes Rechteck 16"/>
          <p:cNvSpPr/>
          <p:nvPr/>
        </p:nvSpPr>
        <p:spPr>
          <a:xfrm>
            <a:off x="214282" y="2714620"/>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2"/>
                </a:solidFill>
                <a:latin typeface="Abadi MT Condensed" pitchFamily="34" charset="0"/>
              </a:rPr>
              <a:t>Young-Carer-Beauftragter </a:t>
            </a:r>
          </a:p>
          <a:p>
            <a:pPr algn="ctr"/>
            <a:r>
              <a:rPr lang="de-DE" sz="2000" dirty="0">
                <a:solidFill>
                  <a:schemeClr val="bg2"/>
                </a:solidFill>
                <a:latin typeface="Abadi MT Condensed" pitchFamily="34" charset="0"/>
              </a:rPr>
              <a:t>gibt dem Schüler die Kontaktdaten </a:t>
            </a:r>
          </a:p>
          <a:p>
            <a:pPr algn="ctr"/>
            <a:r>
              <a:rPr lang="de-DE" sz="2000" dirty="0">
                <a:solidFill>
                  <a:schemeClr val="bg2"/>
                </a:solidFill>
                <a:latin typeface="Abadi MT Condensed" pitchFamily="34" charset="0"/>
              </a:rPr>
              <a:t>der Young-Carer-Hilfe</a:t>
            </a:r>
          </a:p>
        </p:txBody>
      </p:sp>
      <p:cxnSp>
        <p:nvCxnSpPr>
          <p:cNvPr id="18" name="Gerade Verbindung mit Pfeil 17"/>
          <p:cNvCxnSpPr/>
          <p:nvPr/>
        </p:nvCxnSpPr>
        <p:spPr>
          <a:xfrm rot="10800000">
            <a:off x="4143372" y="3571427"/>
            <a:ext cx="573092"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Abgerundetes Rechteck 13"/>
          <p:cNvSpPr/>
          <p:nvPr/>
        </p:nvSpPr>
        <p:spPr>
          <a:xfrm>
            <a:off x="214282" y="3857628"/>
            <a:ext cx="4143404" cy="10715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2"/>
                </a:solidFill>
                <a:latin typeface="Abadi MT Condensed" pitchFamily="34" charset="0"/>
              </a:rPr>
              <a:t>Nutzt eine Auswahl fertiger Materialien,</a:t>
            </a:r>
          </a:p>
          <a:p>
            <a:pPr algn="ctr"/>
            <a:r>
              <a:rPr lang="de-DE" dirty="0">
                <a:solidFill>
                  <a:schemeClr val="bg2"/>
                </a:solidFill>
                <a:latin typeface="Abadi MT Condensed" pitchFamily="34" charset="0"/>
              </a:rPr>
              <a:t>auf vielfältiger Weise </a:t>
            </a:r>
          </a:p>
        </p:txBody>
      </p:sp>
      <p:cxnSp>
        <p:nvCxnSpPr>
          <p:cNvPr id="15" name="Gerade Verbindung mit Pfeil 14"/>
          <p:cNvCxnSpPr>
            <a:cxnSpLocks/>
          </p:cNvCxnSpPr>
          <p:nvPr/>
        </p:nvCxnSpPr>
        <p:spPr>
          <a:xfrm>
            <a:off x="2267744" y="3717032"/>
            <a:ext cx="0"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bgerundetes Rechteck 19"/>
          <p:cNvSpPr/>
          <p:nvPr/>
        </p:nvSpPr>
        <p:spPr>
          <a:xfrm>
            <a:off x="4429124" y="3857628"/>
            <a:ext cx="4429156" cy="10715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badi MT Condensed" pitchFamily="34" charset="0"/>
              </a:rPr>
              <a:t>Erhält das Feedback, </a:t>
            </a:r>
          </a:p>
          <a:p>
            <a:pPr algn="ctr"/>
            <a:r>
              <a:rPr lang="de-DE" dirty="0">
                <a:solidFill>
                  <a:schemeClr val="tx1"/>
                </a:solidFill>
                <a:latin typeface="Abadi MT Condensed" pitchFamily="34" charset="0"/>
              </a:rPr>
              <a:t>dass er nicht alleine gelassen wird</a:t>
            </a:r>
          </a:p>
        </p:txBody>
      </p:sp>
      <p:cxnSp>
        <p:nvCxnSpPr>
          <p:cNvPr id="21" name="Gerade Verbindung mit Pfeil 20"/>
          <p:cNvCxnSpPr/>
          <p:nvPr/>
        </p:nvCxnSpPr>
        <p:spPr>
          <a:xfrm>
            <a:off x="4144960" y="4509120"/>
            <a:ext cx="641354"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Abgerundetes Rechteck 18"/>
          <p:cNvSpPr/>
          <p:nvPr/>
        </p:nvSpPr>
        <p:spPr>
          <a:xfrm>
            <a:off x="4572000" y="5214950"/>
            <a:ext cx="3929090" cy="150019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Abadi MT Condensed" pitchFamily="34" charset="0"/>
              </a:rPr>
              <a:t>Alle Schüler lernen mit dem Thema richtig umzugehen und entwickeln ein Verständnis für betroffene Mitschüler</a:t>
            </a:r>
          </a:p>
        </p:txBody>
      </p:sp>
      <p:sp>
        <p:nvSpPr>
          <p:cNvPr id="24" name="Abgerundetes Rechteck 23"/>
          <p:cNvSpPr/>
          <p:nvPr/>
        </p:nvSpPr>
        <p:spPr>
          <a:xfrm>
            <a:off x="357158" y="5214950"/>
            <a:ext cx="3929090" cy="150019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Abadi MT Condensed" pitchFamily="34" charset="0"/>
              </a:rPr>
              <a:t>Lehrer werden im Unterricht entlastet und deren Schüler können sich besser auf den Unterricht konzentrieren</a:t>
            </a:r>
          </a:p>
        </p:txBody>
      </p:sp>
    </p:spTree>
    <p:extLst>
      <p:ext uri="{BB962C8B-B14F-4D97-AF65-F5344CB8AC3E}">
        <p14:creationId xmlns:p14="http://schemas.microsoft.com/office/powerpoint/2010/main" val="1054979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tumblr feld.jpg"/>
          <p:cNvPicPr>
            <a:picLocks noChangeAspect="1"/>
          </p:cNvPicPr>
          <p:nvPr/>
        </p:nvPicPr>
        <p:blipFill>
          <a:blip r:embed="rId2"/>
          <a:srcRect l="2899" t="22283" r="4348" b="25543"/>
          <a:stretch>
            <a:fillRect/>
          </a:stretch>
        </p:blipFill>
        <p:spPr>
          <a:xfrm>
            <a:off x="0" y="0"/>
            <a:ext cx="9144000" cy="6858000"/>
          </a:xfrm>
          <a:prstGeom prst="rect">
            <a:avLst/>
          </a:prstGeom>
        </p:spPr>
      </p:pic>
      <p:sp>
        <p:nvSpPr>
          <p:cNvPr id="4" name="Abgerundetes Rechteck 3"/>
          <p:cNvSpPr/>
          <p:nvPr/>
        </p:nvSpPr>
        <p:spPr>
          <a:xfrm>
            <a:off x="1142976" y="1714488"/>
            <a:ext cx="6429420" cy="257176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Abadi MT Condensed" pitchFamily="34" charset="0"/>
              </a:rPr>
              <a:t>Es ist ein Gesetz der Menschlichkeit, </a:t>
            </a:r>
          </a:p>
          <a:p>
            <a:pPr algn="ctr"/>
            <a:r>
              <a:rPr lang="de-DE" sz="2400" dirty="0">
                <a:solidFill>
                  <a:schemeClr val="tx1"/>
                </a:solidFill>
                <a:latin typeface="Abadi MT Condensed" pitchFamily="34" charset="0"/>
              </a:rPr>
              <a:t>dass, wenn einer irgend welche Hilfe für die leidenden Angelegenheiten des Nächsten kennt, </a:t>
            </a:r>
          </a:p>
          <a:p>
            <a:pPr algn="ctr"/>
            <a:r>
              <a:rPr lang="de-DE" sz="2400" dirty="0">
                <a:solidFill>
                  <a:schemeClr val="tx1"/>
                </a:solidFill>
                <a:latin typeface="Abadi MT Condensed" pitchFamily="34" charset="0"/>
              </a:rPr>
              <a:t>er solche zu bringen nicht unterlässt.</a:t>
            </a:r>
            <a:endParaRPr lang="de-DE" sz="1600" dirty="0">
              <a:solidFill>
                <a:schemeClr val="tx1"/>
              </a:solidFill>
              <a:latin typeface="Abadi MT Condensed" pitchFamily="34" charset="0"/>
            </a:endParaRPr>
          </a:p>
          <a:p>
            <a:pPr algn="ctr">
              <a:buFontTx/>
              <a:buChar char="-"/>
            </a:pPr>
            <a:r>
              <a:rPr lang="de-DE" sz="1600" dirty="0">
                <a:solidFill>
                  <a:schemeClr val="tx1"/>
                </a:solidFill>
                <a:latin typeface="Abadi MT Condensed" pitchFamily="34" charset="0"/>
              </a:rPr>
              <a:t>Johannes Amos Comenius (1592 - 1670),</a:t>
            </a:r>
          </a:p>
          <a:p>
            <a:pPr algn="ctr">
              <a:buFontTx/>
              <a:buChar char="-"/>
            </a:pPr>
            <a:r>
              <a:rPr lang="de-DE" sz="1600" dirty="0">
                <a:solidFill>
                  <a:schemeClr val="tx1"/>
                </a:solidFill>
                <a:latin typeface="Abadi MT Condensed" pitchFamily="34" charset="0"/>
              </a:rPr>
              <a:t> tschechischer Theologe und Pädagoge</a:t>
            </a:r>
          </a:p>
        </p:txBody>
      </p:sp>
    </p:spTree>
  </p:cSld>
  <p:clrMapOvr>
    <a:masterClrMapping/>
  </p:clrMapOvr>
  <p:transitio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tumblr feld.jpg"/>
          <p:cNvPicPr>
            <a:picLocks noChangeAspect="1"/>
          </p:cNvPicPr>
          <p:nvPr/>
        </p:nvPicPr>
        <p:blipFill>
          <a:blip r:embed="rId2"/>
          <a:srcRect l="2899" t="22283" r="4348" b="25543"/>
          <a:stretch>
            <a:fillRect/>
          </a:stretch>
        </p:blipFill>
        <p:spPr>
          <a:xfrm>
            <a:off x="0" y="0"/>
            <a:ext cx="9144000" cy="6858000"/>
          </a:xfrm>
          <a:prstGeom prst="rect">
            <a:avLst/>
          </a:prstGeom>
        </p:spPr>
      </p:pic>
      <p:sp>
        <p:nvSpPr>
          <p:cNvPr id="4" name="Abgerundetes Rechteck 3"/>
          <p:cNvSpPr/>
          <p:nvPr/>
        </p:nvSpPr>
        <p:spPr>
          <a:xfrm>
            <a:off x="1142976" y="1714488"/>
            <a:ext cx="6429420" cy="257176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Abadi MT Condensed" pitchFamily="34" charset="0"/>
              </a:rPr>
              <a:t>Es ist ein Gesetz der Menschlichkeit, </a:t>
            </a:r>
          </a:p>
          <a:p>
            <a:pPr algn="ctr"/>
            <a:r>
              <a:rPr lang="de-DE" sz="2400" dirty="0">
                <a:solidFill>
                  <a:schemeClr val="tx1"/>
                </a:solidFill>
                <a:latin typeface="Abadi MT Condensed" pitchFamily="34" charset="0"/>
              </a:rPr>
              <a:t>dass, wenn einer irgend welche Hilfe für die leidenden Angelegenheiten des Nächsten kennt, er solche zu bringen nicht unterlässt.</a:t>
            </a:r>
            <a:endParaRPr lang="de-DE" sz="1600" dirty="0">
              <a:solidFill>
                <a:schemeClr val="tx1"/>
              </a:solidFill>
              <a:latin typeface="Abadi MT Condensed" pitchFamily="34" charset="0"/>
            </a:endParaRPr>
          </a:p>
          <a:p>
            <a:pPr algn="ctr">
              <a:buFontTx/>
              <a:buChar char="-"/>
            </a:pPr>
            <a:r>
              <a:rPr lang="de-DE" sz="1600" dirty="0">
                <a:solidFill>
                  <a:schemeClr val="tx1"/>
                </a:solidFill>
                <a:latin typeface="Abadi MT Condensed" pitchFamily="34" charset="0"/>
              </a:rPr>
              <a:t>Johannes Amos Comenius (1592 - 1670),</a:t>
            </a:r>
          </a:p>
          <a:p>
            <a:pPr algn="ctr">
              <a:buFontTx/>
              <a:buChar char="-"/>
            </a:pPr>
            <a:r>
              <a:rPr lang="de-DE" sz="1600" dirty="0">
                <a:solidFill>
                  <a:schemeClr val="tx1"/>
                </a:solidFill>
                <a:latin typeface="Abadi MT Condensed" pitchFamily="34" charset="0"/>
              </a:rPr>
              <a:t> tschechischer Theologe und Pädagoge</a:t>
            </a:r>
          </a:p>
        </p:txBody>
      </p:sp>
      <p:sp>
        <p:nvSpPr>
          <p:cNvPr id="12" name="Rechteck 11"/>
          <p:cNvSpPr/>
          <p:nvPr/>
        </p:nvSpPr>
        <p:spPr>
          <a:xfrm>
            <a:off x="2214546" y="285728"/>
            <a:ext cx="4286280" cy="100013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badi MT Condensed" pitchFamily="34" charset="0"/>
              </a:rPr>
              <a:t>Unsere Schule ist dabei</a:t>
            </a:r>
          </a:p>
        </p:txBody>
      </p:sp>
      <p:pic>
        <p:nvPicPr>
          <p:cNvPr id="11" name="Grafik 10">
            <a:extLst>
              <a:ext uri="{FF2B5EF4-FFF2-40B4-BE49-F238E27FC236}">
                <a16:creationId xmlns:a16="http://schemas.microsoft.com/office/drawing/2014/main" id="{A02E242D-EC75-4D25-A13F-DF5F89C06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2" y="4554979"/>
            <a:ext cx="3571868" cy="2095962"/>
          </a:xfrm>
          <a:prstGeom prst="rect">
            <a:avLst/>
          </a:prstGeom>
        </p:spPr>
      </p:pic>
      <p:pic>
        <p:nvPicPr>
          <p:cNvPr id="14" name="Grafik 13">
            <a:extLst>
              <a:ext uri="{FF2B5EF4-FFF2-40B4-BE49-F238E27FC236}">
                <a16:creationId xmlns:a16="http://schemas.microsoft.com/office/drawing/2014/main" id="{56BCE3E6-99DA-4A2E-8C2A-89826A1EBC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5974269"/>
            <a:ext cx="676672" cy="6766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präsbild1.jpg"/>
          <p:cNvPicPr>
            <a:picLocks noChangeAspect="1"/>
          </p:cNvPicPr>
          <p:nvPr/>
        </p:nvPicPr>
        <p:blipFill>
          <a:blip r:embed="rId2"/>
          <a:srcRect l="29752" r="9528"/>
          <a:stretch>
            <a:fillRect/>
          </a:stretch>
        </p:blipFill>
        <p:spPr>
          <a:xfrm>
            <a:off x="4071934" y="-85756"/>
            <a:ext cx="5072066" cy="6943756"/>
          </a:xfrm>
          <a:prstGeom prst="rect">
            <a:avLst/>
          </a:prstGeom>
        </p:spPr>
      </p:pic>
      <p:sp>
        <p:nvSpPr>
          <p:cNvPr id="5" name="Rechteck 4"/>
          <p:cNvSpPr/>
          <p:nvPr/>
        </p:nvSpPr>
        <p:spPr>
          <a:xfrm>
            <a:off x="0" y="0"/>
            <a:ext cx="3000364"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latin typeface="Abadi MT Condensed" pitchFamily="34" charset="0"/>
              </a:rPr>
              <a:t>Definition</a:t>
            </a:r>
          </a:p>
        </p:txBody>
      </p:sp>
      <p:sp>
        <p:nvSpPr>
          <p:cNvPr id="6" name="Rechteck 5"/>
          <p:cNvSpPr/>
          <p:nvPr/>
        </p:nvSpPr>
        <p:spPr>
          <a:xfrm>
            <a:off x="0" y="928670"/>
            <a:ext cx="4857752" cy="5072098"/>
          </a:xfrm>
          <a:prstGeom prst="rect">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85720" y="1857364"/>
            <a:ext cx="3857652" cy="369332"/>
          </a:xfrm>
          <a:prstGeom prst="rect">
            <a:avLst/>
          </a:prstGeom>
          <a:noFill/>
        </p:spPr>
        <p:txBody>
          <a:bodyPr wrap="square" rtlCol="0">
            <a:spAutoFit/>
          </a:bodyPr>
          <a:lstStyle/>
          <a:p>
            <a:r>
              <a:rPr lang="de-DE" dirty="0" err="1">
                <a:latin typeface="Abadi MT Condensed" pitchFamily="34" charset="0"/>
              </a:rPr>
              <a:t>engl</a:t>
            </a:r>
            <a:r>
              <a:rPr lang="de-DE" dirty="0">
                <a:latin typeface="Abadi MT Condensed" pitchFamily="34" charset="0"/>
              </a:rPr>
              <a:t>: Junge Pflegende </a:t>
            </a:r>
          </a:p>
        </p:txBody>
      </p:sp>
      <p:sp>
        <p:nvSpPr>
          <p:cNvPr id="8" name="Textfeld 7"/>
          <p:cNvSpPr txBox="1"/>
          <p:nvPr/>
        </p:nvSpPr>
        <p:spPr>
          <a:xfrm>
            <a:off x="285720" y="1357298"/>
            <a:ext cx="3494192" cy="461665"/>
          </a:xfrm>
          <a:prstGeom prst="rect">
            <a:avLst/>
          </a:prstGeom>
          <a:noFill/>
        </p:spPr>
        <p:txBody>
          <a:bodyPr wrap="square" rtlCol="0">
            <a:spAutoFit/>
          </a:bodyPr>
          <a:lstStyle/>
          <a:p>
            <a:r>
              <a:rPr lang="de-DE" sz="2400" b="1" dirty="0">
                <a:latin typeface="Abadi MT Condensed" pitchFamily="34" charset="0"/>
              </a:rPr>
              <a:t>Was sind Young-Carer?</a:t>
            </a:r>
          </a:p>
        </p:txBody>
      </p:sp>
      <p:sp>
        <p:nvSpPr>
          <p:cNvPr id="9" name="Textfeld 8"/>
          <p:cNvSpPr txBox="1"/>
          <p:nvPr/>
        </p:nvSpPr>
        <p:spPr>
          <a:xfrm>
            <a:off x="3929058" y="928670"/>
            <a:ext cx="857256" cy="2092881"/>
          </a:xfrm>
          <a:prstGeom prst="rect">
            <a:avLst/>
          </a:prstGeom>
          <a:noFill/>
        </p:spPr>
        <p:txBody>
          <a:bodyPr wrap="square" rtlCol="0">
            <a:spAutoFit/>
          </a:bodyPr>
          <a:lstStyle/>
          <a:p>
            <a:r>
              <a:rPr lang="de-DE" sz="13000" dirty="0">
                <a:solidFill>
                  <a:schemeClr val="accent1">
                    <a:lumMod val="50000"/>
                  </a:schemeClr>
                </a:solidFill>
                <a:latin typeface="Andy" pitchFamily="66"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präsbild1.jpg"/>
          <p:cNvPicPr>
            <a:picLocks noChangeAspect="1"/>
          </p:cNvPicPr>
          <p:nvPr/>
        </p:nvPicPr>
        <p:blipFill>
          <a:blip r:embed="rId2"/>
          <a:srcRect l="29752" r="9528"/>
          <a:stretch>
            <a:fillRect/>
          </a:stretch>
        </p:blipFill>
        <p:spPr>
          <a:xfrm>
            <a:off x="4071934" y="-85756"/>
            <a:ext cx="5072066" cy="6943756"/>
          </a:xfrm>
          <a:prstGeom prst="rect">
            <a:avLst/>
          </a:prstGeom>
        </p:spPr>
      </p:pic>
      <p:sp>
        <p:nvSpPr>
          <p:cNvPr id="5" name="Rechteck 4"/>
          <p:cNvSpPr/>
          <p:nvPr/>
        </p:nvSpPr>
        <p:spPr>
          <a:xfrm>
            <a:off x="0" y="0"/>
            <a:ext cx="3000364"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latin typeface="Abadi MT Condensed" pitchFamily="34" charset="0"/>
              </a:rPr>
              <a:t>Definition</a:t>
            </a:r>
          </a:p>
        </p:txBody>
      </p:sp>
      <p:sp>
        <p:nvSpPr>
          <p:cNvPr id="6" name="Rechteck 5"/>
          <p:cNvSpPr/>
          <p:nvPr/>
        </p:nvSpPr>
        <p:spPr>
          <a:xfrm>
            <a:off x="0" y="928670"/>
            <a:ext cx="4857752" cy="5072098"/>
          </a:xfrm>
          <a:prstGeom prst="rect">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85720" y="1857364"/>
            <a:ext cx="3857652" cy="369332"/>
          </a:xfrm>
          <a:prstGeom prst="rect">
            <a:avLst/>
          </a:prstGeom>
          <a:noFill/>
        </p:spPr>
        <p:txBody>
          <a:bodyPr wrap="square" rtlCol="0">
            <a:spAutoFit/>
          </a:bodyPr>
          <a:lstStyle/>
          <a:p>
            <a:r>
              <a:rPr lang="de-DE" dirty="0" err="1">
                <a:latin typeface="Abadi MT Condensed" pitchFamily="34" charset="0"/>
              </a:rPr>
              <a:t>engl</a:t>
            </a:r>
            <a:r>
              <a:rPr lang="de-DE" dirty="0">
                <a:latin typeface="Abadi MT Condensed" pitchFamily="34" charset="0"/>
              </a:rPr>
              <a:t>: Junge Pflegende </a:t>
            </a:r>
          </a:p>
        </p:txBody>
      </p:sp>
      <p:sp>
        <p:nvSpPr>
          <p:cNvPr id="8" name="Textfeld 7"/>
          <p:cNvSpPr txBox="1"/>
          <p:nvPr/>
        </p:nvSpPr>
        <p:spPr>
          <a:xfrm>
            <a:off x="285720" y="1357298"/>
            <a:ext cx="3643338" cy="461665"/>
          </a:xfrm>
          <a:prstGeom prst="rect">
            <a:avLst/>
          </a:prstGeom>
          <a:noFill/>
        </p:spPr>
        <p:txBody>
          <a:bodyPr wrap="square" rtlCol="0">
            <a:spAutoFit/>
          </a:bodyPr>
          <a:lstStyle/>
          <a:p>
            <a:r>
              <a:rPr lang="de-DE" sz="2400" b="1" dirty="0">
                <a:latin typeface="Abadi MT Condensed" pitchFamily="34" charset="0"/>
              </a:rPr>
              <a:t>Was sind Young-Carer?</a:t>
            </a:r>
          </a:p>
        </p:txBody>
      </p:sp>
      <p:sp>
        <p:nvSpPr>
          <p:cNvPr id="9" name="Textfeld 8"/>
          <p:cNvSpPr txBox="1"/>
          <p:nvPr/>
        </p:nvSpPr>
        <p:spPr>
          <a:xfrm>
            <a:off x="3929058" y="928670"/>
            <a:ext cx="857256" cy="2092881"/>
          </a:xfrm>
          <a:prstGeom prst="rect">
            <a:avLst/>
          </a:prstGeom>
          <a:noFill/>
        </p:spPr>
        <p:txBody>
          <a:bodyPr wrap="square" rtlCol="0">
            <a:spAutoFit/>
          </a:bodyPr>
          <a:lstStyle/>
          <a:p>
            <a:r>
              <a:rPr lang="de-DE" sz="13000" dirty="0">
                <a:solidFill>
                  <a:schemeClr val="accent1">
                    <a:lumMod val="50000"/>
                  </a:schemeClr>
                </a:solidFill>
                <a:latin typeface="Andy" pitchFamily="66" charset="0"/>
              </a:rPr>
              <a:t>?</a:t>
            </a:r>
          </a:p>
        </p:txBody>
      </p:sp>
      <p:sp>
        <p:nvSpPr>
          <p:cNvPr id="10" name="Textfeld 9"/>
          <p:cNvSpPr txBox="1"/>
          <p:nvPr/>
        </p:nvSpPr>
        <p:spPr>
          <a:xfrm>
            <a:off x="285720" y="2285992"/>
            <a:ext cx="3857652" cy="2862322"/>
          </a:xfrm>
          <a:prstGeom prst="rect">
            <a:avLst/>
          </a:prstGeom>
          <a:noFill/>
        </p:spPr>
        <p:txBody>
          <a:bodyPr wrap="square" rtlCol="0">
            <a:spAutoFit/>
          </a:bodyPr>
          <a:lstStyle/>
          <a:p>
            <a:r>
              <a:rPr lang="de-DE" dirty="0">
                <a:latin typeface="Abadi MT Condensed" pitchFamily="34" charset="0"/>
              </a:rPr>
              <a:t>„Young Carer sind Kinder und Jugendliche, welche sich mehr als 20 Stunden pro Woche unbezahlt um Familienmitglieder, Freunde, Nachbarn und andere kümmern und dabei nicht altersgerechte Rollen übernehmen.“</a:t>
            </a:r>
          </a:p>
          <a:p>
            <a:endParaRPr lang="de-DE" dirty="0">
              <a:latin typeface="Abadi MT Condensed" pitchFamily="34" charset="0"/>
            </a:endParaRPr>
          </a:p>
          <a:p>
            <a:r>
              <a:rPr lang="de-DE" dirty="0"/>
              <a:t>Aktuelle Erhebungen gehen von 480.000 betroffenen Kindern in Deutschland aus. </a:t>
            </a:r>
            <a:endParaRPr lang="de-DE" dirty="0">
              <a:latin typeface="Abadi MT Condensed"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präsbild1.jpg"/>
          <p:cNvPicPr>
            <a:picLocks noChangeAspect="1"/>
          </p:cNvPicPr>
          <p:nvPr/>
        </p:nvPicPr>
        <p:blipFill>
          <a:blip r:embed="rId2"/>
          <a:srcRect l="29752" r="9528"/>
          <a:stretch>
            <a:fillRect/>
          </a:stretch>
        </p:blipFill>
        <p:spPr>
          <a:xfrm>
            <a:off x="4071934" y="-85756"/>
            <a:ext cx="5072066" cy="6943756"/>
          </a:xfrm>
          <a:prstGeom prst="rect">
            <a:avLst/>
          </a:prstGeom>
        </p:spPr>
      </p:pic>
      <p:sp>
        <p:nvSpPr>
          <p:cNvPr id="5" name="Rechteck 4"/>
          <p:cNvSpPr/>
          <p:nvPr/>
        </p:nvSpPr>
        <p:spPr>
          <a:xfrm>
            <a:off x="0" y="0"/>
            <a:ext cx="3000364"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latin typeface="Abadi MT Condensed" pitchFamily="34" charset="0"/>
              </a:rPr>
              <a:t>Definition</a:t>
            </a:r>
          </a:p>
        </p:txBody>
      </p:sp>
      <p:sp>
        <p:nvSpPr>
          <p:cNvPr id="6" name="Rechteck 5"/>
          <p:cNvSpPr/>
          <p:nvPr/>
        </p:nvSpPr>
        <p:spPr>
          <a:xfrm>
            <a:off x="0" y="928670"/>
            <a:ext cx="4857752" cy="5072098"/>
          </a:xfrm>
          <a:prstGeom prst="rect">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85720" y="1357298"/>
            <a:ext cx="4286280" cy="461665"/>
          </a:xfrm>
          <a:prstGeom prst="rect">
            <a:avLst/>
          </a:prstGeom>
          <a:noFill/>
        </p:spPr>
        <p:txBody>
          <a:bodyPr wrap="square" rtlCol="0">
            <a:spAutoFit/>
          </a:bodyPr>
          <a:lstStyle/>
          <a:p>
            <a:r>
              <a:rPr lang="de-DE" sz="2400" b="1" dirty="0">
                <a:latin typeface="Abadi MT Condensed" pitchFamily="34" charset="0"/>
              </a:rPr>
              <a:t>Gibt es nur  Young-Carer?</a:t>
            </a:r>
          </a:p>
        </p:txBody>
      </p:sp>
      <p:sp>
        <p:nvSpPr>
          <p:cNvPr id="9" name="Textfeld 8"/>
          <p:cNvSpPr txBox="1"/>
          <p:nvPr/>
        </p:nvSpPr>
        <p:spPr>
          <a:xfrm>
            <a:off x="3929058" y="928670"/>
            <a:ext cx="857256" cy="2092881"/>
          </a:xfrm>
          <a:prstGeom prst="rect">
            <a:avLst/>
          </a:prstGeom>
          <a:noFill/>
        </p:spPr>
        <p:txBody>
          <a:bodyPr wrap="square" rtlCol="0">
            <a:spAutoFit/>
          </a:bodyPr>
          <a:lstStyle/>
          <a:p>
            <a:r>
              <a:rPr lang="de-DE" sz="13000" dirty="0">
                <a:solidFill>
                  <a:schemeClr val="accent1">
                    <a:lumMod val="50000"/>
                  </a:schemeClr>
                </a:solidFill>
                <a:latin typeface="Andy" pitchFamily="66" charset="0"/>
              </a:rPr>
              <a:t>?</a:t>
            </a:r>
          </a:p>
        </p:txBody>
      </p:sp>
      <p:sp>
        <p:nvSpPr>
          <p:cNvPr id="11" name="Textfeld 10"/>
          <p:cNvSpPr txBox="1"/>
          <p:nvPr/>
        </p:nvSpPr>
        <p:spPr>
          <a:xfrm>
            <a:off x="285720" y="1785926"/>
            <a:ext cx="4000528" cy="3416320"/>
          </a:xfrm>
          <a:prstGeom prst="rect">
            <a:avLst/>
          </a:prstGeom>
          <a:noFill/>
        </p:spPr>
        <p:txBody>
          <a:bodyPr wrap="square" rtlCol="0">
            <a:spAutoFit/>
          </a:bodyPr>
          <a:lstStyle/>
          <a:p>
            <a:r>
              <a:rPr lang="de-DE" b="1" dirty="0">
                <a:latin typeface="Abadi MT Condensed" pitchFamily="34" charset="0"/>
              </a:rPr>
              <a:t>480.000 </a:t>
            </a:r>
            <a:r>
              <a:rPr lang="de-DE" dirty="0">
                <a:latin typeface="Abadi MT Condensed" pitchFamily="34" charset="0"/>
              </a:rPr>
              <a:t>Young-Carer </a:t>
            </a:r>
          </a:p>
          <a:p>
            <a:r>
              <a:rPr lang="de-DE" b="1" dirty="0">
                <a:latin typeface="Abadi MT Condensed" pitchFamily="34" charset="0"/>
              </a:rPr>
              <a:t>2.000.000</a:t>
            </a:r>
            <a:r>
              <a:rPr lang="de-DE" dirty="0">
                <a:latin typeface="Abadi MT Condensed" pitchFamily="34" charset="0"/>
              </a:rPr>
              <a:t> Kinder mit chronisch kranken oder behinderten Geschwisterkindern </a:t>
            </a:r>
          </a:p>
          <a:p>
            <a:r>
              <a:rPr lang="de-DE" b="1" dirty="0">
                <a:latin typeface="Abadi MT Condensed" pitchFamily="34" charset="0"/>
              </a:rPr>
              <a:t>4.000.000 </a:t>
            </a:r>
            <a:r>
              <a:rPr lang="de-DE" dirty="0">
                <a:latin typeface="Abadi MT Condensed" pitchFamily="34" charset="0"/>
              </a:rPr>
              <a:t>Kinder mit psychisch kranken Eltern (z.B. Depression oder Sucht) </a:t>
            </a:r>
          </a:p>
          <a:p>
            <a:r>
              <a:rPr lang="de-DE" dirty="0">
                <a:latin typeface="Abadi MT Condensed" pitchFamily="34" charset="0"/>
              </a:rPr>
              <a:t>Zzgl. einer aktuell </a:t>
            </a:r>
            <a:r>
              <a:rPr lang="de-DE" b="1" dirty="0">
                <a:latin typeface="Abadi MT Condensed" pitchFamily="34" charset="0"/>
              </a:rPr>
              <a:t>unbekannten Zahl </a:t>
            </a:r>
            <a:r>
              <a:rPr lang="de-DE" dirty="0">
                <a:latin typeface="Abadi MT Condensed" pitchFamily="34" charset="0"/>
              </a:rPr>
              <a:t>an Kindern mit somatisch erkrankten Eltern </a:t>
            </a:r>
          </a:p>
          <a:p>
            <a:r>
              <a:rPr lang="de-DE" dirty="0">
                <a:latin typeface="Abadi MT Condensed" pitchFamily="34" charset="0"/>
              </a:rPr>
              <a:t>(z.B. MS, Krebs, Behinderungen, Schlaganfall usw.) </a:t>
            </a:r>
          </a:p>
          <a:p>
            <a:endParaRPr lang="de-DE" dirty="0">
              <a:latin typeface="Abadi MT Condensed" pitchFamily="34" charset="0"/>
            </a:endParaRPr>
          </a:p>
          <a:p>
            <a:r>
              <a:rPr lang="de-DE" b="1" dirty="0">
                <a:latin typeface="Abadi MT Condensed" pitchFamily="34" charset="0"/>
              </a:rPr>
              <a:t>1-2</a:t>
            </a:r>
            <a:r>
              <a:rPr lang="de-DE" dirty="0">
                <a:latin typeface="Abadi MT Condensed" pitchFamily="34" charset="0"/>
              </a:rPr>
              <a:t> Kinder in jeder Schulklasse betroffen</a:t>
            </a:r>
          </a:p>
          <a:p>
            <a:endParaRPr lang="de-DE" dirty="0">
              <a:latin typeface="Abadi MT Condensed"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642918"/>
            <a:ext cx="9144000" cy="62150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357158" y="3000372"/>
            <a:ext cx="4500594" cy="357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0" y="0"/>
            <a:ext cx="3000364"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latin typeface="Abadi MT Condensed" pitchFamily="34" charset="0"/>
              </a:rPr>
              <a:t>Tätigkeiten</a:t>
            </a:r>
          </a:p>
        </p:txBody>
      </p:sp>
      <p:sp>
        <p:nvSpPr>
          <p:cNvPr id="11" name="Träne 10"/>
          <p:cNvSpPr/>
          <p:nvPr/>
        </p:nvSpPr>
        <p:spPr>
          <a:xfrm rot="18731173">
            <a:off x="284723" y="1816869"/>
            <a:ext cx="821742" cy="795371"/>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p:cNvSpPr txBox="1"/>
          <p:nvPr/>
        </p:nvSpPr>
        <p:spPr>
          <a:xfrm>
            <a:off x="214282" y="2000240"/>
            <a:ext cx="928694" cy="369332"/>
          </a:xfrm>
          <a:prstGeom prst="rect">
            <a:avLst/>
          </a:prstGeom>
          <a:noFill/>
        </p:spPr>
        <p:txBody>
          <a:bodyPr wrap="square" rtlCol="0">
            <a:spAutoFit/>
          </a:bodyPr>
          <a:lstStyle/>
          <a:p>
            <a:pPr algn="ctr"/>
            <a:r>
              <a:rPr lang="de-DE" dirty="0">
                <a:latin typeface="Abadi MT Condensed" pitchFamily="34" charset="0"/>
              </a:rPr>
              <a:t>Kochen</a:t>
            </a:r>
          </a:p>
        </p:txBody>
      </p:sp>
      <p:pic>
        <p:nvPicPr>
          <p:cNvPr id="6" name="Grafik 5" descr="1562784050654.jpg"/>
          <p:cNvPicPr>
            <a:picLocks noChangeAspect="1"/>
          </p:cNvPicPr>
          <p:nvPr/>
        </p:nvPicPr>
        <p:blipFill>
          <a:blip r:embed="rId2"/>
          <a:srcRect l="12488" r="19180"/>
          <a:stretch>
            <a:fillRect/>
          </a:stretch>
        </p:blipFill>
        <p:spPr>
          <a:xfrm>
            <a:off x="571472" y="3143248"/>
            <a:ext cx="4071966" cy="3352009"/>
          </a:xfrm>
          <a:prstGeom prst="rect">
            <a:avLst/>
          </a:prstGeom>
        </p:spPr>
      </p:pic>
      <p:sp>
        <p:nvSpPr>
          <p:cNvPr id="14" name="Träne 13"/>
          <p:cNvSpPr/>
          <p:nvPr/>
        </p:nvSpPr>
        <p:spPr>
          <a:xfrm rot="18731173">
            <a:off x="1373644" y="1480541"/>
            <a:ext cx="922893" cy="896521"/>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p:cNvSpPr txBox="1"/>
          <p:nvPr/>
        </p:nvSpPr>
        <p:spPr>
          <a:xfrm>
            <a:off x="1285852" y="1630541"/>
            <a:ext cx="1071570" cy="646331"/>
          </a:xfrm>
          <a:prstGeom prst="rect">
            <a:avLst/>
          </a:prstGeom>
          <a:noFill/>
        </p:spPr>
        <p:txBody>
          <a:bodyPr wrap="square" rtlCol="0">
            <a:spAutoFit/>
          </a:bodyPr>
          <a:lstStyle/>
          <a:p>
            <a:pPr algn="ctr"/>
            <a:r>
              <a:rPr lang="de-DE" dirty="0">
                <a:latin typeface="Abadi MT Condensed" pitchFamily="34" charset="0"/>
              </a:rPr>
              <a:t>Ein-kaufen</a:t>
            </a:r>
          </a:p>
        </p:txBody>
      </p:sp>
      <p:sp>
        <p:nvSpPr>
          <p:cNvPr id="25" name="Träne 24"/>
          <p:cNvSpPr/>
          <p:nvPr/>
        </p:nvSpPr>
        <p:spPr>
          <a:xfrm rot="18925878">
            <a:off x="5042392" y="1389010"/>
            <a:ext cx="1202141" cy="1222461"/>
          </a:xfrm>
          <a:prstGeom prst="teardrop">
            <a:avLst>
              <a:gd name="adj" fmla="val 137414"/>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feld 19"/>
          <p:cNvSpPr txBox="1"/>
          <p:nvPr/>
        </p:nvSpPr>
        <p:spPr>
          <a:xfrm>
            <a:off x="4857752" y="1628800"/>
            <a:ext cx="1571636" cy="646331"/>
          </a:xfrm>
          <a:prstGeom prst="rect">
            <a:avLst/>
          </a:prstGeom>
          <a:noFill/>
        </p:spPr>
        <p:txBody>
          <a:bodyPr wrap="square" rtlCol="0">
            <a:spAutoFit/>
          </a:bodyPr>
          <a:lstStyle/>
          <a:p>
            <a:pPr algn="ctr"/>
            <a:r>
              <a:rPr lang="de-DE" dirty="0">
                <a:latin typeface="Abadi MT Condensed" pitchFamily="34" charset="0"/>
              </a:rPr>
              <a:t>Medi-</a:t>
            </a:r>
          </a:p>
          <a:p>
            <a:pPr algn="ctr"/>
            <a:r>
              <a:rPr lang="de-DE" dirty="0" err="1">
                <a:latin typeface="Abadi MT Condensed" pitchFamily="34" charset="0"/>
              </a:rPr>
              <a:t>kamente</a:t>
            </a:r>
            <a:endParaRPr lang="de-DE" dirty="0">
              <a:latin typeface="Abadi MT Condensed" pitchFamily="34" charset="0"/>
            </a:endParaRPr>
          </a:p>
        </p:txBody>
      </p:sp>
      <p:sp>
        <p:nvSpPr>
          <p:cNvPr id="24" name="Träne 23"/>
          <p:cNvSpPr/>
          <p:nvPr/>
        </p:nvSpPr>
        <p:spPr>
          <a:xfrm rot="18925878">
            <a:off x="3755324" y="1601956"/>
            <a:ext cx="1202826" cy="1223777"/>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p:cNvSpPr txBox="1"/>
          <p:nvPr/>
        </p:nvSpPr>
        <p:spPr>
          <a:xfrm>
            <a:off x="3643306" y="1785926"/>
            <a:ext cx="1428760" cy="923330"/>
          </a:xfrm>
          <a:prstGeom prst="rect">
            <a:avLst/>
          </a:prstGeom>
          <a:noFill/>
        </p:spPr>
        <p:txBody>
          <a:bodyPr wrap="square" rtlCol="0">
            <a:spAutoFit/>
          </a:bodyPr>
          <a:lstStyle/>
          <a:p>
            <a:pPr algn="ctr"/>
            <a:r>
              <a:rPr lang="de-DE" dirty="0">
                <a:latin typeface="Abadi MT Condensed" pitchFamily="34" charset="0"/>
              </a:rPr>
              <a:t>Emotionale Unter-stützung</a:t>
            </a:r>
          </a:p>
        </p:txBody>
      </p:sp>
      <p:sp>
        <p:nvSpPr>
          <p:cNvPr id="23" name="Träne 22"/>
          <p:cNvSpPr/>
          <p:nvPr/>
        </p:nvSpPr>
        <p:spPr>
          <a:xfrm rot="18731173">
            <a:off x="2518971" y="1663521"/>
            <a:ext cx="1153922" cy="1173502"/>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p:cNvSpPr txBox="1"/>
          <p:nvPr/>
        </p:nvSpPr>
        <p:spPr>
          <a:xfrm>
            <a:off x="2500298" y="1714488"/>
            <a:ext cx="1143008" cy="923330"/>
          </a:xfrm>
          <a:prstGeom prst="rect">
            <a:avLst/>
          </a:prstGeom>
          <a:noFill/>
        </p:spPr>
        <p:txBody>
          <a:bodyPr wrap="square" rtlCol="0">
            <a:spAutoFit/>
          </a:bodyPr>
          <a:lstStyle/>
          <a:p>
            <a:pPr algn="ctr"/>
            <a:r>
              <a:rPr lang="de-DE" dirty="0">
                <a:latin typeface="Abadi MT Condensed" pitchFamily="34" charset="0"/>
              </a:rPr>
              <a:t>Beim Aufstehen helfen</a:t>
            </a:r>
          </a:p>
        </p:txBody>
      </p:sp>
      <p:sp>
        <p:nvSpPr>
          <p:cNvPr id="26" name="Träne 25"/>
          <p:cNvSpPr/>
          <p:nvPr/>
        </p:nvSpPr>
        <p:spPr>
          <a:xfrm rot="18925878">
            <a:off x="6159710" y="2399414"/>
            <a:ext cx="1252274" cy="1273354"/>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p:cNvSpPr txBox="1"/>
          <p:nvPr/>
        </p:nvSpPr>
        <p:spPr>
          <a:xfrm>
            <a:off x="6094998" y="2500306"/>
            <a:ext cx="1357322" cy="923330"/>
          </a:xfrm>
          <a:prstGeom prst="rect">
            <a:avLst/>
          </a:prstGeom>
          <a:noFill/>
        </p:spPr>
        <p:txBody>
          <a:bodyPr wrap="square" rtlCol="0">
            <a:spAutoFit/>
          </a:bodyPr>
          <a:lstStyle/>
          <a:p>
            <a:pPr algn="ctr"/>
            <a:r>
              <a:rPr lang="de-DE" dirty="0">
                <a:latin typeface="Abadi MT Condensed" pitchFamily="34" charset="0"/>
              </a:rPr>
              <a:t>Um Geschwister kümmern</a:t>
            </a:r>
          </a:p>
        </p:txBody>
      </p:sp>
      <p:sp>
        <p:nvSpPr>
          <p:cNvPr id="27" name="Träne 26"/>
          <p:cNvSpPr/>
          <p:nvPr/>
        </p:nvSpPr>
        <p:spPr>
          <a:xfrm rot="18925878">
            <a:off x="7451817" y="1581770"/>
            <a:ext cx="1100990" cy="1125529"/>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p:cNvSpPr txBox="1"/>
          <p:nvPr/>
        </p:nvSpPr>
        <p:spPr>
          <a:xfrm>
            <a:off x="7500958" y="1643050"/>
            <a:ext cx="1071570" cy="923330"/>
          </a:xfrm>
          <a:prstGeom prst="rect">
            <a:avLst/>
          </a:prstGeom>
          <a:noFill/>
        </p:spPr>
        <p:txBody>
          <a:bodyPr wrap="square" rtlCol="0">
            <a:spAutoFit/>
          </a:bodyPr>
          <a:lstStyle/>
          <a:p>
            <a:pPr algn="ctr"/>
            <a:r>
              <a:rPr lang="de-DE" dirty="0">
                <a:latin typeface="Abadi MT Condensed" pitchFamily="34" charset="0"/>
              </a:rPr>
              <a:t>Beim Anziehen helfen</a:t>
            </a:r>
          </a:p>
        </p:txBody>
      </p:sp>
      <p:sp>
        <p:nvSpPr>
          <p:cNvPr id="28" name="Träne 27"/>
          <p:cNvSpPr/>
          <p:nvPr/>
        </p:nvSpPr>
        <p:spPr>
          <a:xfrm rot="18925878">
            <a:off x="7722581" y="3235280"/>
            <a:ext cx="1308770" cy="1275183"/>
          </a:xfrm>
          <a:prstGeom prst="teardrop">
            <a:avLst>
              <a:gd name="adj" fmla="val 140362"/>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p:cNvSpPr txBox="1"/>
          <p:nvPr/>
        </p:nvSpPr>
        <p:spPr>
          <a:xfrm>
            <a:off x="7668344" y="3429000"/>
            <a:ext cx="1428760" cy="923330"/>
          </a:xfrm>
          <a:prstGeom prst="rect">
            <a:avLst/>
          </a:prstGeom>
          <a:noFill/>
        </p:spPr>
        <p:txBody>
          <a:bodyPr wrap="square" rtlCol="0">
            <a:spAutoFit/>
          </a:bodyPr>
          <a:lstStyle/>
          <a:p>
            <a:pPr algn="ctr"/>
            <a:r>
              <a:rPr lang="de-DE" dirty="0">
                <a:latin typeface="Abadi MT Condensed" pitchFamily="34" charset="0"/>
              </a:rPr>
              <a:t>Hilfe bei </a:t>
            </a:r>
          </a:p>
          <a:p>
            <a:pPr algn="ctr"/>
            <a:r>
              <a:rPr lang="de-DE" dirty="0">
                <a:latin typeface="Abadi MT Condensed" pitchFamily="34" charset="0"/>
              </a:rPr>
              <a:t>der </a:t>
            </a:r>
            <a:r>
              <a:rPr lang="de-DE" dirty="0" err="1">
                <a:latin typeface="Abadi MT Condensed" pitchFamily="34" charset="0"/>
              </a:rPr>
              <a:t>Verstän-digung</a:t>
            </a:r>
            <a:endParaRPr lang="de-DE" dirty="0">
              <a:latin typeface="Abadi MT Condensed" pitchFamily="34" charset="0"/>
            </a:endParaRPr>
          </a:p>
        </p:txBody>
      </p:sp>
      <p:sp>
        <p:nvSpPr>
          <p:cNvPr id="29" name="Träne 28"/>
          <p:cNvSpPr/>
          <p:nvPr/>
        </p:nvSpPr>
        <p:spPr>
          <a:xfrm rot="18925878">
            <a:off x="5021924" y="3329819"/>
            <a:ext cx="1314730" cy="1413865"/>
          </a:xfrm>
          <a:prstGeom prst="teardrop">
            <a:avLst>
              <a:gd name="adj" fmla="val 144601"/>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5085746" y="3790781"/>
            <a:ext cx="1214446" cy="646331"/>
          </a:xfrm>
          <a:prstGeom prst="rect">
            <a:avLst/>
          </a:prstGeom>
          <a:noFill/>
        </p:spPr>
        <p:txBody>
          <a:bodyPr wrap="square" rtlCol="0">
            <a:spAutoFit/>
          </a:bodyPr>
          <a:lstStyle/>
          <a:p>
            <a:pPr algn="ctr"/>
            <a:r>
              <a:rPr lang="de-DE" dirty="0">
                <a:latin typeface="Abadi MT Condensed" pitchFamily="34" charset="0"/>
              </a:rPr>
              <a:t>Behörden-gänge</a:t>
            </a: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642918"/>
            <a:ext cx="9144000" cy="62150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357158" y="3000372"/>
            <a:ext cx="4500594" cy="357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0" y="0"/>
            <a:ext cx="3000364"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latin typeface="Abadi MT Condensed" pitchFamily="34" charset="0"/>
              </a:rPr>
              <a:t>Tätigkeiten</a:t>
            </a:r>
          </a:p>
        </p:txBody>
      </p:sp>
      <p:sp>
        <p:nvSpPr>
          <p:cNvPr id="11" name="Träne 10"/>
          <p:cNvSpPr/>
          <p:nvPr/>
        </p:nvSpPr>
        <p:spPr>
          <a:xfrm rot="18731173">
            <a:off x="284723" y="1816869"/>
            <a:ext cx="821742" cy="795371"/>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p:cNvSpPr txBox="1"/>
          <p:nvPr/>
        </p:nvSpPr>
        <p:spPr>
          <a:xfrm>
            <a:off x="214282" y="2000240"/>
            <a:ext cx="928694" cy="369332"/>
          </a:xfrm>
          <a:prstGeom prst="rect">
            <a:avLst/>
          </a:prstGeom>
          <a:noFill/>
        </p:spPr>
        <p:txBody>
          <a:bodyPr wrap="square" rtlCol="0">
            <a:spAutoFit/>
          </a:bodyPr>
          <a:lstStyle/>
          <a:p>
            <a:pPr algn="ctr"/>
            <a:r>
              <a:rPr lang="de-DE" dirty="0">
                <a:latin typeface="Abadi MT Condensed" pitchFamily="34" charset="0"/>
              </a:rPr>
              <a:t>Kochen</a:t>
            </a:r>
          </a:p>
        </p:txBody>
      </p:sp>
      <p:pic>
        <p:nvPicPr>
          <p:cNvPr id="6" name="Grafik 5" descr="1562784050654.jpg"/>
          <p:cNvPicPr>
            <a:picLocks noChangeAspect="1"/>
          </p:cNvPicPr>
          <p:nvPr/>
        </p:nvPicPr>
        <p:blipFill>
          <a:blip r:embed="rId2"/>
          <a:srcRect l="12488" r="19180"/>
          <a:stretch>
            <a:fillRect/>
          </a:stretch>
        </p:blipFill>
        <p:spPr>
          <a:xfrm>
            <a:off x="571472" y="3143248"/>
            <a:ext cx="4071966" cy="3352009"/>
          </a:xfrm>
          <a:prstGeom prst="rect">
            <a:avLst/>
          </a:prstGeom>
        </p:spPr>
      </p:pic>
      <p:sp>
        <p:nvSpPr>
          <p:cNvPr id="14" name="Träne 13"/>
          <p:cNvSpPr/>
          <p:nvPr/>
        </p:nvSpPr>
        <p:spPr>
          <a:xfrm rot="18731173">
            <a:off x="1373644" y="1480541"/>
            <a:ext cx="922893" cy="896521"/>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p:cNvSpPr txBox="1"/>
          <p:nvPr/>
        </p:nvSpPr>
        <p:spPr>
          <a:xfrm>
            <a:off x="1285852" y="1630541"/>
            <a:ext cx="1071570" cy="646331"/>
          </a:xfrm>
          <a:prstGeom prst="rect">
            <a:avLst/>
          </a:prstGeom>
          <a:noFill/>
        </p:spPr>
        <p:txBody>
          <a:bodyPr wrap="square" rtlCol="0">
            <a:spAutoFit/>
          </a:bodyPr>
          <a:lstStyle/>
          <a:p>
            <a:pPr algn="ctr"/>
            <a:r>
              <a:rPr lang="de-DE" dirty="0">
                <a:latin typeface="Abadi MT Condensed" pitchFamily="34" charset="0"/>
              </a:rPr>
              <a:t>Ein-kaufen</a:t>
            </a:r>
          </a:p>
        </p:txBody>
      </p:sp>
      <p:sp>
        <p:nvSpPr>
          <p:cNvPr id="25" name="Träne 24"/>
          <p:cNvSpPr/>
          <p:nvPr/>
        </p:nvSpPr>
        <p:spPr>
          <a:xfrm rot="18925878">
            <a:off x="5042392" y="1389010"/>
            <a:ext cx="1202141" cy="1222461"/>
          </a:xfrm>
          <a:prstGeom prst="teardrop">
            <a:avLst>
              <a:gd name="adj" fmla="val 137414"/>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feld 19"/>
          <p:cNvSpPr txBox="1"/>
          <p:nvPr/>
        </p:nvSpPr>
        <p:spPr>
          <a:xfrm>
            <a:off x="4857752" y="1628800"/>
            <a:ext cx="1571636" cy="646331"/>
          </a:xfrm>
          <a:prstGeom prst="rect">
            <a:avLst/>
          </a:prstGeom>
          <a:noFill/>
        </p:spPr>
        <p:txBody>
          <a:bodyPr wrap="square" rtlCol="0">
            <a:spAutoFit/>
          </a:bodyPr>
          <a:lstStyle/>
          <a:p>
            <a:pPr algn="ctr"/>
            <a:r>
              <a:rPr lang="de-DE" dirty="0">
                <a:latin typeface="Abadi MT Condensed" pitchFamily="34" charset="0"/>
              </a:rPr>
              <a:t>Medi-</a:t>
            </a:r>
          </a:p>
          <a:p>
            <a:pPr algn="ctr"/>
            <a:r>
              <a:rPr lang="de-DE" dirty="0" err="1">
                <a:latin typeface="Abadi MT Condensed" pitchFamily="34" charset="0"/>
              </a:rPr>
              <a:t>kamente</a:t>
            </a:r>
            <a:endParaRPr lang="de-DE" dirty="0">
              <a:latin typeface="Abadi MT Condensed" pitchFamily="34" charset="0"/>
            </a:endParaRPr>
          </a:p>
        </p:txBody>
      </p:sp>
      <p:sp>
        <p:nvSpPr>
          <p:cNvPr id="24" name="Träne 23"/>
          <p:cNvSpPr/>
          <p:nvPr/>
        </p:nvSpPr>
        <p:spPr>
          <a:xfrm rot="18925878">
            <a:off x="3755324" y="1601956"/>
            <a:ext cx="1202826" cy="1223777"/>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feld 20"/>
          <p:cNvSpPr txBox="1"/>
          <p:nvPr/>
        </p:nvSpPr>
        <p:spPr>
          <a:xfrm>
            <a:off x="3643306" y="1785926"/>
            <a:ext cx="1428760" cy="923330"/>
          </a:xfrm>
          <a:prstGeom prst="rect">
            <a:avLst/>
          </a:prstGeom>
          <a:noFill/>
        </p:spPr>
        <p:txBody>
          <a:bodyPr wrap="square" rtlCol="0">
            <a:spAutoFit/>
          </a:bodyPr>
          <a:lstStyle/>
          <a:p>
            <a:pPr algn="ctr"/>
            <a:r>
              <a:rPr lang="de-DE" dirty="0">
                <a:latin typeface="Abadi MT Condensed" pitchFamily="34" charset="0"/>
              </a:rPr>
              <a:t>Emotionale Unter-stützung</a:t>
            </a:r>
          </a:p>
        </p:txBody>
      </p:sp>
      <p:sp>
        <p:nvSpPr>
          <p:cNvPr id="23" name="Träne 22"/>
          <p:cNvSpPr/>
          <p:nvPr/>
        </p:nvSpPr>
        <p:spPr>
          <a:xfrm rot="18731173">
            <a:off x="2518971" y="1663521"/>
            <a:ext cx="1153922" cy="1173502"/>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p:cNvSpPr txBox="1"/>
          <p:nvPr/>
        </p:nvSpPr>
        <p:spPr>
          <a:xfrm>
            <a:off x="2500298" y="1714488"/>
            <a:ext cx="1143008" cy="923330"/>
          </a:xfrm>
          <a:prstGeom prst="rect">
            <a:avLst/>
          </a:prstGeom>
          <a:noFill/>
        </p:spPr>
        <p:txBody>
          <a:bodyPr wrap="square" rtlCol="0">
            <a:spAutoFit/>
          </a:bodyPr>
          <a:lstStyle/>
          <a:p>
            <a:pPr algn="ctr"/>
            <a:r>
              <a:rPr lang="de-DE" dirty="0">
                <a:latin typeface="Abadi MT Condensed" pitchFamily="34" charset="0"/>
              </a:rPr>
              <a:t>Beim Aufstehen helfen</a:t>
            </a:r>
          </a:p>
        </p:txBody>
      </p:sp>
      <p:sp>
        <p:nvSpPr>
          <p:cNvPr id="26" name="Träne 25"/>
          <p:cNvSpPr/>
          <p:nvPr/>
        </p:nvSpPr>
        <p:spPr>
          <a:xfrm rot="18925878">
            <a:off x="6159710" y="2399414"/>
            <a:ext cx="1252274" cy="1273354"/>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p:cNvSpPr txBox="1"/>
          <p:nvPr/>
        </p:nvSpPr>
        <p:spPr>
          <a:xfrm>
            <a:off x="6094998" y="2500306"/>
            <a:ext cx="1357322" cy="923330"/>
          </a:xfrm>
          <a:prstGeom prst="rect">
            <a:avLst/>
          </a:prstGeom>
          <a:noFill/>
        </p:spPr>
        <p:txBody>
          <a:bodyPr wrap="square" rtlCol="0">
            <a:spAutoFit/>
          </a:bodyPr>
          <a:lstStyle/>
          <a:p>
            <a:pPr algn="ctr"/>
            <a:r>
              <a:rPr lang="de-DE" dirty="0">
                <a:latin typeface="Abadi MT Condensed" pitchFamily="34" charset="0"/>
              </a:rPr>
              <a:t>Um Geschwister kümmern</a:t>
            </a:r>
          </a:p>
        </p:txBody>
      </p:sp>
      <p:sp>
        <p:nvSpPr>
          <p:cNvPr id="27" name="Träne 26"/>
          <p:cNvSpPr/>
          <p:nvPr/>
        </p:nvSpPr>
        <p:spPr>
          <a:xfrm rot="18925878">
            <a:off x="7451817" y="1581770"/>
            <a:ext cx="1100990" cy="1125529"/>
          </a:xfrm>
          <a:prstGeom prst="teardrop">
            <a:avLst>
              <a:gd name="adj" fmla="val 180626"/>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p:cNvSpPr txBox="1"/>
          <p:nvPr/>
        </p:nvSpPr>
        <p:spPr>
          <a:xfrm>
            <a:off x="7500958" y="1643050"/>
            <a:ext cx="1071570" cy="923330"/>
          </a:xfrm>
          <a:prstGeom prst="rect">
            <a:avLst/>
          </a:prstGeom>
          <a:noFill/>
        </p:spPr>
        <p:txBody>
          <a:bodyPr wrap="square" rtlCol="0">
            <a:spAutoFit/>
          </a:bodyPr>
          <a:lstStyle/>
          <a:p>
            <a:pPr algn="ctr"/>
            <a:r>
              <a:rPr lang="de-DE" dirty="0">
                <a:latin typeface="Abadi MT Condensed" pitchFamily="34" charset="0"/>
              </a:rPr>
              <a:t>Beim Anziehen helfen</a:t>
            </a:r>
          </a:p>
        </p:txBody>
      </p:sp>
      <p:sp>
        <p:nvSpPr>
          <p:cNvPr id="28" name="Träne 27"/>
          <p:cNvSpPr/>
          <p:nvPr/>
        </p:nvSpPr>
        <p:spPr>
          <a:xfrm rot="18925878">
            <a:off x="7722581" y="3235280"/>
            <a:ext cx="1308770" cy="1275183"/>
          </a:xfrm>
          <a:prstGeom prst="teardrop">
            <a:avLst>
              <a:gd name="adj" fmla="val 140362"/>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p:cNvSpPr txBox="1"/>
          <p:nvPr/>
        </p:nvSpPr>
        <p:spPr>
          <a:xfrm>
            <a:off x="7668344" y="3429000"/>
            <a:ext cx="1428760" cy="923330"/>
          </a:xfrm>
          <a:prstGeom prst="rect">
            <a:avLst/>
          </a:prstGeom>
          <a:noFill/>
        </p:spPr>
        <p:txBody>
          <a:bodyPr wrap="square" rtlCol="0">
            <a:spAutoFit/>
          </a:bodyPr>
          <a:lstStyle/>
          <a:p>
            <a:pPr algn="ctr"/>
            <a:r>
              <a:rPr lang="de-DE" dirty="0">
                <a:latin typeface="Abadi MT Condensed" pitchFamily="34" charset="0"/>
              </a:rPr>
              <a:t>Hilfe bei </a:t>
            </a:r>
          </a:p>
          <a:p>
            <a:pPr algn="ctr"/>
            <a:r>
              <a:rPr lang="de-DE" dirty="0">
                <a:latin typeface="Abadi MT Condensed" pitchFamily="34" charset="0"/>
              </a:rPr>
              <a:t>der </a:t>
            </a:r>
            <a:r>
              <a:rPr lang="de-DE" dirty="0" err="1">
                <a:latin typeface="Abadi MT Condensed" pitchFamily="34" charset="0"/>
              </a:rPr>
              <a:t>Verstän-digung</a:t>
            </a:r>
            <a:endParaRPr lang="de-DE" dirty="0">
              <a:latin typeface="Abadi MT Condensed" pitchFamily="34" charset="0"/>
            </a:endParaRPr>
          </a:p>
        </p:txBody>
      </p:sp>
      <p:sp>
        <p:nvSpPr>
          <p:cNvPr id="29" name="Träne 28"/>
          <p:cNvSpPr/>
          <p:nvPr/>
        </p:nvSpPr>
        <p:spPr>
          <a:xfrm rot="18925878">
            <a:off x="5021924" y="3329819"/>
            <a:ext cx="1314730" cy="1413865"/>
          </a:xfrm>
          <a:prstGeom prst="teardrop">
            <a:avLst>
              <a:gd name="adj" fmla="val 144601"/>
            </a:avLst>
          </a:prstGeom>
          <a:solidFill>
            <a:srgbClr val="5EB6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p:cNvSpPr txBox="1"/>
          <p:nvPr/>
        </p:nvSpPr>
        <p:spPr>
          <a:xfrm>
            <a:off x="5085746" y="3790781"/>
            <a:ext cx="1214446" cy="646331"/>
          </a:xfrm>
          <a:prstGeom prst="rect">
            <a:avLst/>
          </a:prstGeom>
          <a:noFill/>
        </p:spPr>
        <p:txBody>
          <a:bodyPr wrap="square" rtlCol="0">
            <a:spAutoFit/>
          </a:bodyPr>
          <a:lstStyle/>
          <a:p>
            <a:pPr algn="ctr"/>
            <a:r>
              <a:rPr lang="de-DE" dirty="0">
                <a:latin typeface="Abadi MT Condensed" pitchFamily="34" charset="0"/>
              </a:rPr>
              <a:t>Behörden-gänge</a:t>
            </a:r>
          </a:p>
        </p:txBody>
      </p:sp>
      <p:sp>
        <p:nvSpPr>
          <p:cNvPr id="31" name="Rechteck 30">
            <a:extLst>
              <a:ext uri="{FF2B5EF4-FFF2-40B4-BE49-F238E27FC236}">
                <a16:creationId xmlns:a16="http://schemas.microsoft.com/office/drawing/2014/main" id="{0F195613-58A4-40FD-B478-21BA1DE49715}"/>
              </a:ext>
            </a:extLst>
          </p:cNvPr>
          <p:cNvSpPr/>
          <p:nvPr/>
        </p:nvSpPr>
        <p:spPr>
          <a:xfrm>
            <a:off x="5072034" y="4929198"/>
            <a:ext cx="4071966" cy="1714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EB72854D-F04F-4AB5-914A-85C972B2E293}"/>
              </a:ext>
            </a:extLst>
          </p:cNvPr>
          <p:cNvSpPr/>
          <p:nvPr/>
        </p:nvSpPr>
        <p:spPr>
          <a:xfrm>
            <a:off x="5072035" y="5000636"/>
            <a:ext cx="3929122"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Abadi MT Condensed" pitchFamily="34" charset="0"/>
              </a:rPr>
              <a:t>Young Carer  wissen oft nicht, dass ihre häusliche Situation besonders ist. Für sie ist die ständige Belastung alltäglich</a:t>
            </a:r>
          </a:p>
        </p:txBody>
      </p:sp>
    </p:spTree>
    <p:extLst>
      <p:ext uri="{BB962C8B-B14F-4D97-AF65-F5344CB8AC3E}">
        <p14:creationId xmlns:p14="http://schemas.microsoft.com/office/powerpoint/2010/main" val="3631101473"/>
      </p:ext>
    </p:extLst>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Was machen Young Carer?</a:t>
            </a:r>
          </a:p>
        </p:txBody>
      </p:sp>
      <p:pic>
        <p:nvPicPr>
          <p:cNvPr id="3" name="Grafik 2" descr="1562761919593.jpg"/>
          <p:cNvPicPr>
            <a:picLocks noChangeAspect="1"/>
          </p:cNvPicPr>
          <p:nvPr/>
        </p:nvPicPr>
        <p:blipFill>
          <a:blip r:embed="rId3">
            <a:lum contrast="10000"/>
          </a:blip>
          <a:srcRect t="5602" b="17087"/>
          <a:stretch>
            <a:fillRect/>
          </a:stretch>
        </p:blipFill>
        <p:spPr>
          <a:xfrm>
            <a:off x="285720" y="357166"/>
            <a:ext cx="8501090" cy="4929222"/>
          </a:xfrm>
          <a:prstGeom prst="rect">
            <a:avLst/>
          </a:prstGeom>
        </p:spPr>
      </p:pic>
      <p:sp>
        <p:nvSpPr>
          <p:cNvPr id="5" name="Rechteck 4"/>
          <p:cNvSpPr/>
          <p:nvPr/>
        </p:nvSpPr>
        <p:spPr>
          <a:xfrm>
            <a:off x="0" y="0"/>
            <a:ext cx="485775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latin typeface="Abadi MT Condensed" pitchFamily="34" charset="0"/>
              </a:rPr>
              <a:t>Young Carer in der Schule</a:t>
            </a:r>
          </a:p>
        </p:txBody>
      </p:sp>
      <p:sp>
        <p:nvSpPr>
          <p:cNvPr id="7" name="Rechteck 6"/>
          <p:cNvSpPr/>
          <p:nvPr/>
        </p:nvSpPr>
        <p:spPr>
          <a:xfrm>
            <a:off x="0" y="5286388"/>
            <a:ext cx="9144000" cy="15716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Warnsignale in der Schule</a:t>
            </a: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14348" y="714356"/>
            <a:ext cx="7572428" cy="369332"/>
          </a:xfrm>
          <a:prstGeom prst="rect">
            <a:avLst/>
          </a:prstGeom>
          <a:noFill/>
        </p:spPr>
        <p:txBody>
          <a:bodyPr wrap="square" rtlCol="0">
            <a:spAutoFit/>
          </a:bodyPr>
          <a:lstStyle/>
          <a:p>
            <a:r>
              <a:rPr lang="de-DE" dirty="0"/>
              <a:t>Was machen Young Carer?</a:t>
            </a:r>
          </a:p>
        </p:txBody>
      </p:sp>
      <p:pic>
        <p:nvPicPr>
          <p:cNvPr id="3" name="Grafik 2" descr="1562761919593.jpg"/>
          <p:cNvPicPr>
            <a:picLocks noChangeAspect="1"/>
          </p:cNvPicPr>
          <p:nvPr/>
        </p:nvPicPr>
        <p:blipFill>
          <a:blip r:embed="rId3">
            <a:lum contrast="10000"/>
          </a:blip>
          <a:srcRect t="5602" b="17087"/>
          <a:stretch>
            <a:fillRect/>
          </a:stretch>
        </p:blipFill>
        <p:spPr>
          <a:xfrm>
            <a:off x="285720" y="357166"/>
            <a:ext cx="8501090" cy="4929222"/>
          </a:xfrm>
          <a:prstGeom prst="rect">
            <a:avLst/>
          </a:prstGeom>
        </p:spPr>
      </p:pic>
      <p:sp>
        <p:nvSpPr>
          <p:cNvPr id="5" name="Rechteck 4"/>
          <p:cNvSpPr/>
          <p:nvPr/>
        </p:nvSpPr>
        <p:spPr>
          <a:xfrm>
            <a:off x="0" y="0"/>
            <a:ext cx="4857752" cy="64294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latin typeface="Abadi MT Condensed" pitchFamily="34" charset="0"/>
              </a:rPr>
              <a:t>Young Carer in der Schule</a:t>
            </a:r>
          </a:p>
        </p:txBody>
      </p:sp>
      <p:sp>
        <p:nvSpPr>
          <p:cNvPr id="6" name="Ellipse 5"/>
          <p:cNvSpPr/>
          <p:nvPr/>
        </p:nvSpPr>
        <p:spPr>
          <a:xfrm>
            <a:off x="214282" y="3571876"/>
            <a:ext cx="1714512" cy="1571636"/>
          </a:xfrm>
          <a:prstGeom prst="ellipse">
            <a:avLst/>
          </a:prstGeom>
          <a:solidFill>
            <a:srgbClr val="5EB6FE"/>
          </a:solidFill>
          <a:ln>
            <a:solidFill>
              <a:srgbClr val="5EB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accent1">
                    <a:lumMod val="50000"/>
                  </a:schemeClr>
                </a:solidFill>
                <a:latin typeface="Abadi MT Condensed" pitchFamily="34" charset="0"/>
              </a:rPr>
              <a:t>Müdigkeit</a:t>
            </a:r>
          </a:p>
        </p:txBody>
      </p:sp>
      <p:sp>
        <p:nvSpPr>
          <p:cNvPr id="7" name="Rechteck 6"/>
          <p:cNvSpPr/>
          <p:nvPr/>
        </p:nvSpPr>
        <p:spPr>
          <a:xfrm>
            <a:off x="0" y="5286388"/>
            <a:ext cx="9144000" cy="15716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Warnsignale in der Schule</a:t>
            </a:r>
          </a:p>
        </p:txBody>
      </p:sp>
    </p:spTree>
    <p:extLst>
      <p:ext uri="{BB962C8B-B14F-4D97-AF65-F5344CB8AC3E}">
        <p14:creationId xmlns:p14="http://schemas.microsoft.com/office/powerpoint/2010/main" val="3850251661"/>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983</Words>
  <Application>Microsoft Office PowerPoint</Application>
  <PresentationFormat>Bildschirmpräsentation (4:3)</PresentationFormat>
  <Paragraphs>215</Paragraphs>
  <Slides>26</Slides>
  <Notes>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Abadi MT Condensed</vt:lpstr>
      <vt:lpstr>Andy</vt:lpstr>
      <vt:lpstr>Arial</vt:lpstr>
      <vt:lpstr>Calibri</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cp:lastModifiedBy>Ali</cp:lastModifiedBy>
  <cp:revision>16</cp:revision>
  <cp:lastPrinted>2020-08-25T10:36:49Z</cp:lastPrinted>
  <dcterms:modified xsi:type="dcterms:W3CDTF">2020-08-25T10:37:26Z</dcterms:modified>
</cp:coreProperties>
</file>